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553" r:id="rId3"/>
    <p:sldId id="540" r:id="rId4"/>
    <p:sldId id="318" r:id="rId5"/>
    <p:sldId id="534" r:id="rId6"/>
    <p:sldId id="260" r:id="rId7"/>
    <p:sldId id="257" r:id="rId8"/>
    <p:sldId id="263" r:id="rId9"/>
    <p:sldId id="262" r:id="rId10"/>
    <p:sldId id="271" r:id="rId11"/>
    <p:sldId id="270" r:id="rId12"/>
    <p:sldId id="269" r:id="rId13"/>
    <p:sldId id="267" r:id="rId14"/>
    <p:sldId id="272" r:id="rId15"/>
    <p:sldId id="265" r:id="rId16"/>
    <p:sldId id="273" r:id="rId17"/>
    <p:sldId id="277" r:id="rId18"/>
    <p:sldId id="278" r:id="rId19"/>
    <p:sldId id="279" r:id="rId20"/>
    <p:sldId id="280" r:id="rId21"/>
    <p:sldId id="286" r:id="rId22"/>
    <p:sldId id="285" r:id="rId23"/>
    <p:sldId id="284" r:id="rId24"/>
    <p:sldId id="283" r:id="rId25"/>
    <p:sldId id="282" r:id="rId26"/>
    <p:sldId id="287" r:id="rId27"/>
    <p:sldId id="288" r:id="rId28"/>
    <p:sldId id="290" r:id="rId29"/>
    <p:sldId id="292" r:id="rId30"/>
    <p:sldId id="547" r:id="rId31"/>
    <p:sldId id="548" r:id="rId32"/>
    <p:sldId id="549" r:id="rId33"/>
    <p:sldId id="550" r:id="rId34"/>
    <p:sldId id="551" r:id="rId35"/>
    <p:sldId id="293" r:id="rId36"/>
    <p:sldId id="297" r:id="rId37"/>
    <p:sldId id="523" r:id="rId38"/>
    <p:sldId id="537" r:id="rId39"/>
    <p:sldId id="536" r:id="rId40"/>
    <p:sldId id="321" r:id="rId41"/>
    <p:sldId id="529" r:id="rId42"/>
    <p:sldId id="322" r:id="rId43"/>
    <p:sldId id="524" r:id="rId44"/>
    <p:sldId id="454" r:id="rId45"/>
    <p:sldId id="445" r:id="rId46"/>
    <p:sldId id="453" r:id="rId47"/>
    <p:sldId id="447" r:id="rId48"/>
    <p:sldId id="446" r:id="rId49"/>
    <p:sldId id="530" r:id="rId50"/>
    <p:sldId id="373" r:id="rId51"/>
    <p:sldId id="443" r:id="rId52"/>
    <p:sldId id="541" r:id="rId53"/>
    <p:sldId id="399" r:id="rId54"/>
    <p:sldId id="379" r:id="rId55"/>
    <p:sldId id="295" r:id="rId56"/>
    <p:sldId id="316" r:id="rId57"/>
    <p:sldId id="314" r:id="rId58"/>
    <p:sldId id="294" r:id="rId59"/>
    <p:sldId id="543" r:id="rId60"/>
    <p:sldId id="544" r:id="rId61"/>
    <p:sldId id="522" r:id="rId62"/>
    <p:sldId id="298" r:id="rId63"/>
    <p:sldId id="299" r:id="rId64"/>
    <p:sldId id="525" r:id="rId65"/>
    <p:sldId id="526" r:id="rId66"/>
    <p:sldId id="317" r:id="rId67"/>
    <p:sldId id="527" r:id="rId68"/>
    <p:sldId id="315" r:id="rId69"/>
    <p:sldId id="300" r:id="rId70"/>
    <p:sldId id="301" r:id="rId71"/>
    <p:sldId id="302" r:id="rId72"/>
    <p:sldId id="303" r:id="rId73"/>
    <p:sldId id="304" r:id="rId74"/>
    <p:sldId id="532" r:id="rId75"/>
    <p:sldId id="531" r:id="rId76"/>
    <p:sldId id="533" r:id="rId77"/>
  </p:sldIdLst>
  <p:sldSz cx="12192000" cy="6858000"/>
  <p:notesSz cx="6797675" cy="99298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EF"/>
    <a:srgbClr val="FFFFCC"/>
    <a:srgbClr val="66FF99"/>
    <a:srgbClr val="FF66FF"/>
    <a:srgbClr val="0000FF"/>
    <a:srgbClr val="FFCCCC"/>
    <a:srgbClr val="0066FF"/>
    <a:srgbClr val="DDFFFF"/>
    <a:srgbClr val="CCFFFF"/>
    <a:srgbClr val="E1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CE96-0532-4BD3-9105-BDA1444FE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5674-AD9C-4BC3-A25E-7B39A516A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679B2-246C-4C9F-A66C-7C0AE860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B266B-F492-4B35-AEE0-3CCDD1EF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657F-4915-4EC6-8259-FB92104D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566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9CB7-7406-4558-B93E-A966F9BB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25C05-CE75-44FD-8789-1CCA4DBBD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F3DD-ECB5-4ACE-9A02-0A404949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8D45F-CE07-4901-AFD7-853E8A67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25283-2CC8-4BC5-A6ED-38B4307E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218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B4D14-4F0F-46A2-B767-5A06806D3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47970-30D1-4CC0-8366-E44615293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05392-635E-40E5-9CC7-07645573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C0B6-30BD-458B-89C7-C5044857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4CF53-34B9-4793-9AD7-440C172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332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D976-15BD-4232-B3E5-8F69690B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0623-F036-48EB-AB2B-953AB79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9B2C3-8B46-4357-969B-118CD9628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27A49-A785-4864-8615-F6D69FC2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ADF9-DEEF-45DE-9EBF-A08073DA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939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D594-9B5B-49D2-8B4E-BF91BF5D3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DEF2-50BD-44E7-919B-6243B2964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E393-B909-4726-A658-DA50A84B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6D64-E9D8-49A4-BEA1-CB61CB69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101B0-95A6-42DC-A9BB-0E1E6CA4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199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63C6-97CD-4952-92EF-71B0202B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0C0E3-105E-4B5C-976A-E34E11007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2DB9F-7FF7-40D5-9927-260BCCCF2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CE573-C2B8-46E4-AEC4-B234B0F3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365E4-671D-4C50-AD0A-808B0815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65565-6440-4FB6-B25E-DD5A8ADD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544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99A4-DEF1-4585-98CB-808E2ECF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2EC74-C644-495F-8D4D-CBA3B2641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2E449-67E5-4F5A-9DAC-98B79D1EF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239EBC-4575-49C4-B41B-5DE3F9E92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EB6EE-78C7-4F8B-97B7-78098F611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BDA7C-A4DF-47A0-B74B-2F451D63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CC938-6C63-42B7-847E-1B9699C4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7FDC2-12CA-49E3-943E-64D011F1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66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4C75-4B33-40F7-98A3-1A0C507A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7CCE5-4624-4F13-BF1C-638B0AC3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667A2-907B-4352-8874-B4214D00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93989-EEE2-4299-B666-2814B87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692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9103F-9A8A-4852-9BFF-7D7DA278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1B31A-AFDC-40B0-842F-79523831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7F16B-9395-4A4A-9F1A-22152E71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550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D232-76A5-490B-A127-A55F122A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83A7-AF1F-44DF-9D3F-28F78C339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0C020-6CFE-4C91-8737-06A181DAE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08C9A-04BB-4398-B1FD-E675D522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2490B-3D97-4994-9523-91D4E6955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18F8E-B432-4880-84AA-90D4A20F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75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8494-CBDD-4FEE-8F19-1F621438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D582A-B762-4204-B706-560962DAE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AA8EB-896D-4146-B992-016E15DCF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026DD-939F-45D8-9148-07E77621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1EF50-C837-410C-BB3A-9932B406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78BA5-590C-4917-8678-5FC7CC98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544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8E09B-AD95-4E83-91B7-99F340A6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97EC-ADFA-4056-A241-8DA360DB5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80E28-94D6-40FD-A5CA-5E1D18317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D88C4-636A-49D3-98B1-093B8FA9E416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BC05F-3751-4AD1-AF33-357AD085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E979A-97FA-498A-BBEB-56F38E73D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866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a General Ledger? How It Works, Importance, Examples">
            <a:extLst>
              <a:ext uri="{FF2B5EF4-FFF2-40B4-BE49-F238E27FC236}">
                <a16:creationId xmlns:a16="http://schemas.microsoft.com/office/drawing/2014/main" id="{7A97482A-1A0B-4FDF-8960-7443EF54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592668"/>
            <a:ext cx="10820400" cy="5782732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430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A4390E-0E01-4331-9E6F-5B860F50C5D6}"/>
              </a:ext>
            </a:extLst>
          </p:cNvPr>
          <p:cNvSpPr/>
          <p:nvPr/>
        </p:nvSpPr>
        <p:spPr>
          <a:xfrm>
            <a:off x="2673757" y="1475323"/>
            <a:ext cx="914527" cy="216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2B981F-D687-45A6-9F27-8E8983A5F2F1}"/>
              </a:ext>
            </a:extLst>
          </p:cNvPr>
          <p:cNvGrpSpPr/>
          <p:nvPr/>
        </p:nvGrpSpPr>
        <p:grpSpPr>
          <a:xfrm>
            <a:off x="457200" y="287868"/>
            <a:ext cx="11226799" cy="6290732"/>
            <a:chOff x="457200" y="287868"/>
            <a:chExt cx="11226799" cy="62907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B8EA6-F683-47B3-87C3-D29D02D4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082153"/>
              <a:ext cx="11226799" cy="5496447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3A9F93-2413-4E27-9907-B4FAB3D055D0}"/>
                </a:ext>
              </a:extLst>
            </p:cNvPr>
            <p:cNvSpPr/>
            <p:nvPr/>
          </p:nvSpPr>
          <p:spPr>
            <a:xfrm>
              <a:off x="5151030" y="4103957"/>
              <a:ext cx="386169" cy="220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EC468-7A86-49CB-B28C-FCDF6DC70E52}"/>
                </a:ext>
              </a:extLst>
            </p:cNvPr>
            <p:cNvSpPr txBox="1"/>
            <p:nvPr/>
          </p:nvSpPr>
          <p:spPr>
            <a:xfrm>
              <a:off x="1684865" y="287868"/>
              <a:ext cx="9211734" cy="564917"/>
            </a:xfrm>
            <a:custGeom>
              <a:avLst/>
              <a:gdLst>
                <a:gd name="connsiteX0" fmla="*/ 0 w 9211734"/>
                <a:gd name="connsiteY0" fmla="*/ 0 h 564917"/>
                <a:gd name="connsiteX1" fmla="*/ 9211734 w 9211734"/>
                <a:gd name="connsiteY1" fmla="*/ 0 h 564917"/>
                <a:gd name="connsiteX2" fmla="*/ 9211734 w 9211734"/>
                <a:gd name="connsiteY2" fmla="*/ 564917 h 564917"/>
                <a:gd name="connsiteX3" fmla="*/ 0 w 9211734"/>
                <a:gd name="connsiteY3" fmla="*/ 564917 h 564917"/>
                <a:gd name="connsiteX4" fmla="*/ 0 w 9211734"/>
                <a:gd name="connsiteY4" fmla="*/ 0 h 56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4917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03237" y="129966"/>
                    <a:pt x="9213524" y="358657"/>
                    <a:pt x="9211734" y="564917"/>
                  </a:cubicBezTo>
                  <a:cubicBezTo>
                    <a:pt x="7402905" y="671237"/>
                    <a:pt x="1976473" y="557268"/>
                    <a:pt x="0" y="564917"/>
                  </a:cubicBezTo>
                  <a:cubicBezTo>
                    <a:pt x="40213" y="374337"/>
                    <a:pt x="-27721" y="280657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E9B746-21F1-4F6F-B021-052C61153561}"/>
                </a:ext>
              </a:extLst>
            </p:cNvPr>
            <p:cNvSpPr txBox="1"/>
            <p:nvPr/>
          </p:nvSpPr>
          <p:spPr>
            <a:xfrm>
              <a:off x="3598906" y="2385683"/>
              <a:ext cx="1309638" cy="1788904"/>
            </a:xfrm>
            <a:custGeom>
              <a:avLst/>
              <a:gdLst>
                <a:gd name="connsiteX0" fmla="*/ 0 w 1309638"/>
                <a:gd name="connsiteY0" fmla="*/ 0 h 1788904"/>
                <a:gd name="connsiteX1" fmla="*/ 1309638 w 1309638"/>
                <a:gd name="connsiteY1" fmla="*/ 0 h 1788904"/>
                <a:gd name="connsiteX2" fmla="*/ 1309638 w 1309638"/>
                <a:gd name="connsiteY2" fmla="*/ 1788904 h 1788904"/>
                <a:gd name="connsiteX3" fmla="*/ 0 w 1309638"/>
                <a:gd name="connsiteY3" fmla="*/ 1788904 h 1788904"/>
                <a:gd name="connsiteX4" fmla="*/ 0 w 1309638"/>
                <a:gd name="connsiteY4" fmla="*/ 0 h 178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9638" h="1788904" fill="none" extrusionOk="0">
                  <a:moveTo>
                    <a:pt x="0" y="0"/>
                  </a:moveTo>
                  <a:cubicBezTo>
                    <a:pt x="620974" y="-45237"/>
                    <a:pt x="941202" y="-13358"/>
                    <a:pt x="1309638" y="0"/>
                  </a:cubicBezTo>
                  <a:cubicBezTo>
                    <a:pt x="1197649" y="500093"/>
                    <a:pt x="1261988" y="1014028"/>
                    <a:pt x="1309638" y="1788904"/>
                  </a:cubicBezTo>
                  <a:cubicBezTo>
                    <a:pt x="1055243" y="1713490"/>
                    <a:pt x="627376" y="1789201"/>
                    <a:pt x="0" y="1788904"/>
                  </a:cubicBezTo>
                  <a:cubicBezTo>
                    <a:pt x="-95413" y="1322484"/>
                    <a:pt x="-20005" y="331164"/>
                    <a:pt x="0" y="0"/>
                  </a:cubicBezTo>
                  <a:close/>
                </a:path>
                <a:path w="1309638" h="1788904" stroke="0" extrusionOk="0">
                  <a:moveTo>
                    <a:pt x="0" y="0"/>
                  </a:moveTo>
                  <a:cubicBezTo>
                    <a:pt x="151701" y="-75071"/>
                    <a:pt x="735633" y="-15854"/>
                    <a:pt x="1309638" y="0"/>
                  </a:cubicBezTo>
                  <a:cubicBezTo>
                    <a:pt x="1323680" y="392770"/>
                    <a:pt x="1356269" y="1060369"/>
                    <a:pt x="1309638" y="1788904"/>
                  </a:cubicBezTo>
                  <a:cubicBezTo>
                    <a:pt x="1089491" y="1745389"/>
                    <a:pt x="344240" y="1818752"/>
                    <a:pt x="0" y="1788904"/>
                  </a:cubicBezTo>
                  <a:cubicBezTo>
                    <a:pt x="-25792" y="1033550"/>
                    <a:pt x="114830" y="413545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 w="19050"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เมื่อสร้างขาบัญชีที่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 ต้องมาสร้างขาบัญชีที่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CR.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ด้วย ด้วยคำสั่ง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Line.</a:t>
              </a:r>
              <a:endParaRPr lang="th-TH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0A4535-C5CB-4FA3-8DD1-A9E34857C253}"/>
                </a:ext>
              </a:extLst>
            </p:cNvPr>
            <p:cNvSpPr txBox="1"/>
            <p:nvPr/>
          </p:nvSpPr>
          <p:spPr>
            <a:xfrm>
              <a:off x="5198537" y="3270115"/>
              <a:ext cx="3699933" cy="659070"/>
            </a:xfrm>
            <a:custGeom>
              <a:avLst/>
              <a:gdLst>
                <a:gd name="connsiteX0" fmla="*/ 0 w 3699933"/>
                <a:gd name="connsiteY0" fmla="*/ 0 h 659070"/>
                <a:gd name="connsiteX1" fmla="*/ 3699933 w 3699933"/>
                <a:gd name="connsiteY1" fmla="*/ 0 h 659070"/>
                <a:gd name="connsiteX2" fmla="*/ 3699933 w 3699933"/>
                <a:gd name="connsiteY2" fmla="*/ 659070 h 659070"/>
                <a:gd name="connsiteX3" fmla="*/ 0 w 3699933"/>
                <a:gd name="connsiteY3" fmla="*/ 659070 h 659070"/>
                <a:gd name="connsiteX4" fmla="*/ 0 w 3699933"/>
                <a:gd name="connsiteY4" fmla="*/ 0 h 65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9933" h="659070" fill="none" extrusionOk="0">
                  <a:moveTo>
                    <a:pt x="0" y="0"/>
                  </a:moveTo>
                  <a:cubicBezTo>
                    <a:pt x="1519163" y="-117091"/>
                    <a:pt x="2057429" y="157393"/>
                    <a:pt x="3699933" y="0"/>
                  </a:cubicBezTo>
                  <a:cubicBezTo>
                    <a:pt x="3661782" y="114485"/>
                    <a:pt x="3697522" y="363650"/>
                    <a:pt x="3699933" y="659070"/>
                  </a:cubicBezTo>
                  <a:cubicBezTo>
                    <a:pt x="3243017" y="823258"/>
                    <a:pt x="1530597" y="652234"/>
                    <a:pt x="0" y="659070"/>
                  </a:cubicBezTo>
                  <a:cubicBezTo>
                    <a:pt x="-25547" y="561698"/>
                    <a:pt x="49041" y="239788"/>
                    <a:pt x="0" y="0"/>
                  </a:cubicBezTo>
                  <a:close/>
                </a:path>
                <a:path w="3699933" h="659070" stroke="0" extrusionOk="0">
                  <a:moveTo>
                    <a:pt x="0" y="0"/>
                  </a:moveTo>
                  <a:cubicBezTo>
                    <a:pt x="1418284" y="-56607"/>
                    <a:pt x="2542834" y="-40881"/>
                    <a:pt x="3699933" y="0"/>
                  </a:cubicBezTo>
                  <a:cubicBezTo>
                    <a:pt x="3750203" y="250069"/>
                    <a:pt x="3660814" y="461071"/>
                    <a:pt x="3699933" y="659070"/>
                  </a:cubicBezTo>
                  <a:cubicBezTo>
                    <a:pt x="1913065" y="655084"/>
                    <a:pt x="1833853" y="823352"/>
                    <a:pt x="0" y="659070"/>
                  </a:cubicBezTo>
                  <a:cubicBezTo>
                    <a:pt x="-13865" y="583415"/>
                    <a:pt x="48662" y="245280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 w="19050"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06457584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มาที่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แล้วให้ไปที่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</a:p>
            <a:p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คลิ๊กขวา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แล้วทำการเลือก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endParaRPr lang="th-TH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5E520-78C6-483D-B9C9-15BAFAFE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758" y="1262689"/>
              <a:ext cx="914528" cy="46627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238FF4-E218-4554-AE29-BA0CDF7E1CCA}"/>
                </a:ext>
              </a:extLst>
            </p:cNvPr>
            <p:cNvSpPr/>
            <p:nvPr/>
          </p:nvSpPr>
          <p:spPr>
            <a:xfrm>
              <a:off x="5136364" y="4077990"/>
              <a:ext cx="2983169" cy="13727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A19AC1-E07F-4FCA-BEA9-50EFA25A1A24}"/>
                </a:ext>
              </a:extLst>
            </p:cNvPr>
            <p:cNvSpPr/>
            <p:nvPr/>
          </p:nvSpPr>
          <p:spPr>
            <a:xfrm>
              <a:off x="3181824" y="1780001"/>
              <a:ext cx="323949" cy="311030"/>
            </a:xfrm>
            <a:prstGeom prst="ellipse">
              <a:avLst/>
            </a:prstGeom>
            <a:solidFill>
              <a:srgbClr val="CCFF33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0728B17-17FD-4022-B2B5-4E5FFFB13CFF}"/>
                </a:ext>
              </a:extLst>
            </p:cNvPr>
            <p:cNvSpPr/>
            <p:nvPr/>
          </p:nvSpPr>
          <p:spPr>
            <a:xfrm>
              <a:off x="5377413" y="4386825"/>
              <a:ext cx="323949" cy="311030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248A52-46C4-4FCA-9207-7D07071435D4}"/>
                </a:ext>
              </a:extLst>
            </p:cNvPr>
            <p:cNvSpPr/>
            <p:nvPr/>
          </p:nvSpPr>
          <p:spPr>
            <a:xfrm>
              <a:off x="3811920" y="1308332"/>
              <a:ext cx="201281" cy="220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FD014E-D26E-4624-8929-C0B9057D2938}"/>
                </a:ext>
              </a:extLst>
            </p:cNvPr>
            <p:cNvSpPr/>
            <p:nvPr/>
          </p:nvSpPr>
          <p:spPr>
            <a:xfrm>
              <a:off x="4084135" y="1263344"/>
              <a:ext cx="323949" cy="311030"/>
            </a:xfrm>
            <a:prstGeom prst="ellipse">
              <a:avLst/>
            </a:prstGeom>
            <a:solidFill>
              <a:srgbClr val="00FF99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AE0BB4-DC2C-4C4A-8280-C8E6A915074D}"/>
                </a:ext>
              </a:extLst>
            </p:cNvPr>
            <p:cNvSpPr txBox="1"/>
            <p:nvPr/>
          </p:nvSpPr>
          <p:spPr>
            <a:xfrm>
              <a:off x="4441696" y="1237553"/>
              <a:ext cx="587500" cy="376611"/>
            </a:xfrm>
            <a:custGeom>
              <a:avLst/>
              <a:gdLst>
                <a:gd name="connsiteX0" fmla="*/ 0 w 587500"/>
                <a:gd name="connsiteY0" fmla="*/ 0 h 376611"/>
                <a:gd name="connsiteX1" fmla="*/ 587500 w 587500"/>
                <a:gd name="connsiteY1" fmla="*/ 0 h 376611"/>
                <a:gd name="connsiteX2" fmla="*/ 587500 w 587500"/>
                <a:gd name="connsiteY2" fmla="*/ 376611 h 376611"/>
                <a:gd name="connsiteX3" fmla="*/ 0 w 587500"/>
                <a:gd name="connsiteY3" fmla="*/ 376611 h 376611"/>
                <a:gd name="connsiteX4" fmla="*/ 0 w 587500"/>
                <a:gd name="connsiteY4" fmla="*/ 0 h 37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500" h="376611" fill="none" extrusionOk="0">
                  <a:moveTo>
                    <a:pt x="0" y="0"/>
                  </a:moveTo>
                  <a:cubicBezTo>
                    <a:pt x="138282" y="29884"/>
                    <a:pt x="441149" y="-1843"/>
                    <a:pt x="587500" y="0"/>
                  </a:cubicBezTo>
                  <a:cubicBezTo>
                    <a:pt x="570095" y="143996"/>
                    <a:pt x="615663" y="275904"/>
                    <a:pt x="587500" y="376611"/>
                  </a:cubicBezTo>
                  <a:cubicBezTo>
                    <a:pt x="361667" y="403145"/>
                    <a:pt x="141373" y="384870"/>
                    <a:pt x="0" y="376611"/>
                  </a:cubicBezTo>
                  <a:cubicBezTo>
                    <a:pt x="3914" y="196359"/>
                    <a:pt x="-5188" y="176517"/>
                    <a:pt x="0" y="0"/>
                  </a:cubicBezTo>
                  <a:close/>
                </a:path>
                <a:path w="587500" h="376611" stroke="0" extrusionOk="0">
                  <a:moveTo>
                    <a:pt x="0" y="0"/>
                  </a:moveTo>
                  <a:cubicBezTo>
                    <a:pt x="206827" y="-23885"/>
                    <a:pt x="347017" y="-13803"/>
                    <a:pt x="587500" y="0"/>
                  </a:cubicBezTo>
                  <a:cubicBezTo>
                    <a:pt x="569738" y="123033"/>
                    <a:pt x="579426" y="298290"/>
                    <a:pt x="587500" y="376611"/>
                  </a:cubicBezTo>
                  <a:cubicBezTo>
                    <a:pt x="293948" y="397414"/>
                    <a:pt x="129199" y="389747"/>
                    <a:pt x="0" y="376611"/>
                  </a:cubicBezTo>
                  <a:cubicBezTo>
                    <a:pt x="-5287" y="242205"/>
                    <a:pt x="-31302" y="106078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 w="19050">
              <a:extLst>
                <a:ext uri="{C807C97D-BFC1-408E-A445-0C87EB9F89A2}">
                  <ask:lineSketchStyleProps xmlns:ask="http://schemas.microsoft.com/office/drawing/2018/sketchyshapes" sd="7432349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B3C9834-6A73-42BB-B661-34E73C1CE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1385160"/>
              <a:ext cx="237067" cy="1866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6EEA68-CCF0-45B1-97EA-8C9937B17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0792" y="2852024"/>
              <a:ext cx="2348159" cy="62161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64C7DA-01A5-4014-92D9-799D99ED091B}"/>
                </a:ext>
              </a:extLst>
            </p:cNvPr>
            <p:cNvSpPr/>
            <p:nvPr/>
          </p:nvSpPr>
          <p:spPr>
            <a:xfrm>
              <a:off x="2653371" y="1475323"/>
              <a:ext cx="934913" cy="220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87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820FC9B-2FE5-451E-8882-6EC33719D03D}"/>
              </a:ext>
            </a:extLst>
          </p:cNvPr>
          <p:cNvGrpSpPr/>
          <p:nvPr/>
        </p:nvGrpSpPr>
        <p:grpSpPr>
          <a:xfrm>
            <a:off x="397933" y="279401"/>
            <a:ext cx="11345334" cy="6341532"/>
            <a:chOff x="397933" y="279401"/>
            <a:chExt cx="11345334" cy="6341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54204B-BEFD-46F6-A9B0-E1B3F13F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33" y="1156071"/>
              <a:ext cx="11345334" cy="5464862"/>
            </a:xfrm>
            <a:prstGeom prst="rect">
              <a:avLst/>
            </a:prstGeom>
            <a:ln w="28575">
              <a:solidFill>
                <a:srgbClr val="0070C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B7BC8C-0FB9-4986-BFC0-8DBCEF15F31F}"/>
                </a:ext>
              </a:extLst>
            </p:cNvPr>
            <p:cNvSpPr txBox="1"/>
            <p:nvPr/>
          </p:nvSpPr>
          <p:spPr>
            <a:xfrm>
              <a:off x="1430865" y="279401"/>
              <a:ext cx="9211734" cy="562383"/>
            </a:xfrm>
            <a:custGeom>
              <a:avLst/>
              <a:gdLst>
                <a:gd name="connsiteX0" fmla="*/ 0 w 9211734"/>
                <a:gd name="connsiteY0" fmla="*/ 0 h 562383"/>
                <a:gd name="connsiteX1" fmla="*/ 9211734 w 9211734"/>
                <a:gd name="connsiteY1" fmla="*/ 0 h 562383"/>
                <a:gd name="connsiteX2" fmla="*/ 9211734 w 9211734"/>
                <a:gd name="connsiteY2" fmla="*/ 562383 h 562383"/>
                <a:gd name="connsiteX3" fmla="*/ 0 w 9211734"/>
                <a:gd name="connsiteY3" fmla="*/ 562383 h 562383"/>
                <a:gd name="connsiteX4" fmla="*/ 0 w 9211734"/>
                <a:gd name="connsiteY4" fmla="*/ 0 h 56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2383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04976" y="277635"/>
                    <a:pt x="9219032" y="461817"/>
                    <a:pt x="9211734" y="562383"/>
                  </a:cubicBezTo>
                  <a:cubicBezTo>
                    <a:pt x="7402905" y="668703"/>
                    <a:pt x="1976473" y="554734"/>
                    <a:pt x="0" y="562383"/>
                  </a:cubicBezTo>
                  <a:cubicBezTo>
                    <a:pt x="43810" y="487345"/>
                    <a:pt x="34676" y="14400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31B0B-F97A-4853-A647-F466978653D3}"/>
                </a:ext>
              </a:extLst>
            </p:cNvPr>
            <p:cNvSpPr txBox="1"/>
            <p:nvPr/>
          </p:nvSpPr>
          <p:spPr>
            <a:xfrm>
              <a:off x="5219701" y="3664019"/>
              <a:ext cx="5820833" cy="390544"/>
            </a:xfrm>
            <a:custGeom>
              <a:avLst/>
              <a:gdLst>
                <a:gd name="connsiteX0" fmla="*/ 0 w 5820833"/>
                <a:gd name="connsiteY0" fmla="*/ 0 h 390544"/>
                <a:gd name="connsiteX1" fmla="*/ 5820833 w 5820833"/>
                <a:gd name="connsiteY1" fmla="*/ 0 h 390544"/>
                <a:gd name="connsiteX2" fmla="*/ 5820833 w 5820833"/>
                <a:gd name="connsiteY2" fmla="*/ 390544 h 390544"/>
                <a:gd name="connsiteX3" fmla="*/ 0 w 5820833"/>
                <a:gd name="connsiteY3" fmla="*/ 390544 h 390544"/>
                <a:gd name="connsiteX4" fmla="*/ 0 w 5820833"/>
                <a:gd name="connsiteY4" fmla="*/ 0 h 39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0833" h="390544" fill="none" extrusionOk="0">
                  <a:moveTo>
                    <a:pt x="0" y="0"/>
                  </a:moveTo>
                  <a:cubicBezTo>
                    <a:pt x="686297" y="150453"/>
                    <a:pt x="3853457" y="-19094"/>
                    <a:pt x="5820833" y="0"/>
                  </a:cubicBezTo>
                  <a:cubicBezTo>
                    <a:pt x="5832689" y="140155"/>
                    <a:pt x="5847469" y="265906"/>
                    <a:pt x="5820833" y="390544"/>
                  </a:cubicBezTo>
                  <a:cubicBezTo>
                    <a:pt x="4065350" y="554615"/>
                    <a:pt x="2118859" y="498079"/>
                    <a:pt x="0" y="390544"/>
                  </a:cubicBezTo>
                  <a:cubicBezTo>
                    <a:pt x="-14318" y="258739"/>
                    <a:pt x="-24291" y="111929"/>
                    <a:pt x="0" y="0"/>
                  </a:cubicBezTo>
                  <a:close/>
                </a:path>
                <a:path w="5820833" h="390544" stroke="0" extrusionOk="0">
                  <a:moveTo>
                    <a:pt x="0" y="0"/>
                  </a:moveTo>
                  <a:cubicBezTo>
                    <a:pt x="2428974" y="-89764"/>
                    <a:pt x="4739350" y="-32562"/>
                    <a:pt x="5820833" y="0"/>
                  </a:cubicBezTo>
                  <a:cubicBezTo>
                    <a:pt x="5828616" y="133196"/>
                    <a:pt x="5800806" y="218663"/>
                    <a:pt x="5820833" y="390544"/>
                  </a:cubicBezTo>
                  <a:cubicBezTo>
                    <a:pt x="3170845" y="430416"/>
                    <a:pt x="779079" y="366970"/>
                    <a:pt x="0" y="390544"/>
                  </a:cubicBezTo>
                  <a:cubicBezTo>
                    <a:pt x="437" y="339593"/>
                    <a:pt x="15005" y="45259"/>
                    <a:pt x="0" y="0"/>
                  </a:cubicBezTo>
                  <a:close/>
                </a:path>
              </a:pathLst>
            </a:custGeom>
            <a:solidFill>
              <a:srgbClr val="FFFFDD"/>
            </a:solidFill>
            <a:ln>
              <a:solidFill>
                <a:srgbClr val="FF00FF"/>
              </a:solidFill>
              <a:extLst>
                <a:ext uri="{C807C97D-BFC1-408E-A445-0C87EB9F89A2}">
                  <ask:lineSketchStyleProps xmlns:ask="http://schemas.microsoft.com/office/drawing/2018/sketchyshapes" sd="19262151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เสร็จแล้วให้มาดูใน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Detail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ที่เราสร้างไว้ทั้ง 2 รายการ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0D8B59-1FCE-40C2-B7C7-154B24A90159}"/>
                </a:ext>
              </a:extLst>
            </p:cNvPr>
            <p:cNvSpPr/>
            <p:nvPr/>
          </p:nvSpPr>
          <p:spPr>
            <a:xfrm>
              <a:off x="5464304" y="4172914"/>
              <a:ext cx="276100" cy="2198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B51A3-F8F7-4D1E-A9DB-9B1C21DEE330}"/>
                </a:ext>
              </a:extLst>
            </p:cNvPr>
            <p:cNvSpPr/>
            <p:nvPr/>
          </p:nvSpPr>
          <p:spPr>
            <a:xfrm>
              <a:off x="5077100" y="4695504"/>
              <a:ext cx="6564568" cy="5431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1E6C99-1F08-4397-BBAD-6B52CCBD7D39}"/>
                </a:ext>
              </a:extLst>
            </p:cNvPr>
            <p:cNvSpPr/>
            <p:nvPr/>
          </p:nvSpPr>
          <p:spPr>
            <a:xfrm>
              <a:off x="3872568" y="1989831"/>
              <a:ext cx="377697" cy="343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EE858E-563E-45E1-BC24-2D1090DE6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391" y="2969571"/>
              <a:ext cx="2348159" cy="618829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386DDB-F495-4676-9117-D21038B66D93}"/>
                </a:ext>
              </a:extLst>
            </p:cNvPr>
            <p:cNvCxnSpPr/>
            <p:nvPr/>
          </p:nvCxnSpPr>
          <p:spPr>
            <a:xfrm>
              <a:off x="7603067" y="4172914"/>
              <a:ext cx="0" cy="794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2138222-786E-4D09-B114-21E91805DFCD}"/>
                </a:ext>
              </a:extLst>
            </p:cNvPr>
            <p:cNvCxnSpPr/>
            <p:nvPr/>
          </p:nvCxnSpPr>
          <p:spPr>
            <a:xfrm>
              <a:off x="4072467" y="2333560"/>
              <a:ext cx="931333" cy="25347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499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449FA60-1654-4882-822C-3BD26DD0363E}"/>
              </a:ext>
            </a:extLst>
          </p:cNvPr>
          <p:cNvGrpSpPr/>
          <p:nvPr/>
        </p:nvGrpSpPr>
        <p:grpSpPr>
          <a:xfrm>
            <a:off x="491067" y="279401"/>
            <a:ext cx="11226800" cy="6282266"/>
            <a:chOff x="491067" y="279401"/>
            <a:chExt cx="11226800" cy="62822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9D589E-8549-44FF-B364-F430036D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067" y="1909620"/>
              <a:ext cx="11226800" cy="4652047"/>
            </a:xfrm>
            <a:prstGeom prst="rect">
              <a:avLst/>
            </a:prstGeom>
            <a:ln w="28575"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41D409-FF7D-46EA-BEDF-CBB5D6D27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200" y="4702456"/>
              <a:ext cx="3410426" cy="1388463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4ECE4F-5888-412D-A4DB-7DEC728D7EE5}"/>
                </a:ext>
              </a:extLst>
            </p:cNvPr>
            <p:cNvSpPr txBox="1"/>
            <p:nvPr/>
          </p:nvSpPr>
          <p:spPr>
            <a:xfrm>
              <a:off x="5386448" y="4873260"/>
              <a:ext cx="1242951" cy="1348890"/>
            </a:xfrm>
            <a:prstGeom prst="rect">
              <a:avLst/>
            </a:prstGeom>
            <a:solidFill>
              <a:srgbClr val="E1FFFF"/>
            </a:solidFill>
            <a:ln w="127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เมื่อกด </a:t>
              </a:r>
              <a:r>
                <a:rPr lang="en-US" sz="16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General Schedule for fiscal year</a:t>
              </a:r>
              <a:r>
                <a:rPr lang="th-TH" sz="16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แล้ว จะขึ้นตามหน้าจอนี้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B714C5-CB6D-4279-8F68-C4DF16AC9952}"/>
                </a:ext>
              </a:extLst>
            </p:cNvPr>
            <p:cNvSpPr txBox="1"/>
            <p:nvPr/>
          </p:nvSpPr>
          <p:spPr>
            <a:xfrm>
              <a:off x="3536543" y="3042722"/>
              <a:ext cx="1551928" cy="2800767"/>
            </a:xfrm>
            <a:prstGeom prst="rect">
              <a:avLst/>
            </a:prstGeom>
            <a:solidFill>
              <a:srgbClr val="E1FFFF"/>
            </a:solidFill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ขั้นตอนปฎิบัติ</a:t>
              </a:r>
            </a:p>
            <a:p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Recurring Journal</a:t>
              </a:r>
            </a:p>
            <a:p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Schedule  </a:t>
              </a:r>
              <a:endParaRPr lang="th-TH" sz="18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3.คลิกขวาที่ </a:t>
              </a:r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Action </a:t>
              </a:r>
              <a:r>
                <a:rPr lang="th-TH" sz="17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แล้วเลือก</a:t>
              </a:r>
              <a:r>
                <a:rPr lang="en-US" sz="17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General Schedule for fiscal year</a:t>
              </a:r>
              <a:r>
                <a:rPr lang="th-TH" sz="17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  <a:r>
                <a:rPr lang="en-US" sz="17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</a:p>
            <a:p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</a:t>
              </a:r>
              <a:r>
                <a:rPr lang="th-TH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ให้กด </a:t>
              </a:r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Generate</a:t>
              </a:r>
              <a:endParaRPr lang="th-TH" sz="18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C52B0-F068-49C8-9FC4-016D2359212F}"/>
                </a:ext>
              </a:extLst>
            </p:cNvPr>
            <p:cNvSpPr/>
            <p:nvPr/>
          </p:nvSpPr>
          <p:spPr>
            <a:xfrm>
              <a:off x="9926231" y="2100217"/>
              <a:ext cx="420035" cy="17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5D4D94-4ED8-47A6-A2C5-FF9DFD8C6304}"/>
                </a:ext>
              </a:extLst>
            </p:cNvPr>
            <p:cNvSpPr txBox="1"/>
            <p:nvPr/>
          </p:nvSpPr>
          <p:spPr>
            <a:xfrm>
              <a:off x="1710264" y="279401"/>
              <a:ext cx="9211734" cy="564652"/>
            </a:xfrm>
            <a:custGeom>
              <a:avLst/>
              <a:gdLst>
                <a:gd name="connsiteX0" fmla="*/ 0 w 9211734"/>
                <a:gd name="connsiteY0" fmla="*/ 0 h 564652"/>
                <a:gd name="connsiteX1" fmla="*/ 9211734 w 9211734"/>
                <a:gd name="connsiteY1" fmla="*/ 0 h 564652"/>
                <a:gd name="connsiteX2" fmla="*/ 9211734 w 9211734"/>
                <a:gd name="connsiteY2" fmla="*/ 564652 h 564652"/>
                <a:gd name="connsiteX3" fmla="*/ 0 w 9211734"/>
                <a:gd name="connsiteY3" fmla="*/ 564652 h 564652"/>
                <a:gd name="connsiteX4" fmla="*/ 0 w 9211734"/>
                <a:gd name="connsiteY4" fmla="*/ 0 h 56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4652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54305" y="149955"/>
                    <a:pt x="9226911" y="294125"/>
                    <a:pt x="9211734" y="564652"/>
                  </a:cubicBezTo>
                  <a:cubicBezTo>
                    <a:pt x="7402905" y="670972"/>
                    <a:pt x="1976473" y="557003"/>
                    <a:pt x="0" y="564652"/>
                  </a:cubicBezTo>
                  <a:cubicBezTo>
                    <a:pt x="-18748" y="489845"/>
                    <a:pt x="-33961" y="228806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F17CAA-4401-4999-915F-A86CBFD2EC05}"/>
                </a:ext>
              </a:extLst>
            </p:cNvPr>
            <p:cNvSpPr/>
            <p:nvPr/>
          </p:nvSpPr>
          <p:spPr>
            <a:xfrm>
              <a:off x="5794498" y="4456077"/>
              <a:ext cx="538569" cy="2071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AF3143-A9DA-42F6-87F5-374F15E0D57A}"/>
                </a:ext>
              </a:extLst>
            </p:cNvPr>
            <p:cNvSpPr/>
            <p:nvPr/>
          </p:nvSpPr>
          <p:spPr>
            <a:xfrm>
              <a:off x="7210187" y="5759131"/>
              <a:ext cx="892413" cy="2071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3B7F07-A347-4359-8555-3530F2537041}"/>
                </a:ext>
              </a:extLst>
            </p:cNvPr>
            <p:cNvSpPr/>
            <p:nvPr/>
          </p:nvSpPr>
          <p:spPr>
            <a:xfrm>
              <a:off x="9916123" y="2431443"/>
              <a:ext cx="1801744" cy="17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85ADBB7-C5E3-40AF-ACF1-91F5A1A97B8F}"/>
                </a:ext>
              </a:extLst>
            </p:cNvPr>
            <p:cNvSpPr/>
            <p:nvPr/>
          </p:nvSpPr>
          <p:spPr>
            <a:xfrm>
              <a:off x="6764866" y="5370798"/>
              <a:ext cx="321733" cy="162428"/>
            </a:xfrm>
            <a:prstGeom prst="rightArrow">
              <a:avLst/>
            </a:prstGeom>
            <a:ln w="190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028262-A78D-469B-B1BC-F38C384E8873}"/>
                </a:ext>
              </a:extLst>
            </p:cNvPr>
            <p:cNvSpPr/>
            <p:nvPr/>
          </p:nvSpPr>
          <p:spPr>
            <a:xfrm>
              <a:off x="1045706" y="3432468"/>
              <a:ext cx="2340962" cy="5317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301190-461A-4149-B830-84D64DCFEB1D}"/>
                </a:ext>
              </a:extLst>
            </p:cNvPr>
            <p:cNvSpPr/>
            <p:nvPr/>
          </p:nvSpPr>
          <p:spPr>
            <a:xfrm>
              <a:off x="5901807" y="4113617"/>
              <a:ext cx="323949" cy="310884"/>
            </a:xfrm>
            <a:prstGeom prst="ellipse">
              <a:avLst/>
            </a:prstGeom>
            <a:solidFill>
              <a:srgbClr val="CCFF33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80C8A7-69B2-43CA-929F-A522CCDD3940}"/>
                </a:ext>
              </a:extLst>
            </p:cNvPr>
            <p:cNvSpPr/>
            <p:nvPr/>
          </p:nvSpPr>
          <p:spPr>
            <a:xfrm>
              <a:off x="9592174" y="2181709"/>
              <a:ext cx="323949" cy="310884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E8B86E-8652-4347-A408-00718466A046}"/>
                </a:ext>
              </a:extLst>
            </p:cNvPr>
            <p:cNvSpPr/>
            <p:nvPr/>
          </p:nvSpPr>
          <p:spPr>
            <a:xfrm>
              <a:off x="6877771" y="5730042"/>
              <a:ext cx="323949" cy="310884"/>
            </a:xfrm>
            <a:prstGeom prst="ellipse">
              <a:avLst/>
            </a:prstGeom>
            <a:solidFill>
              <a:srgbClr val="00FF99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9177DE-4AE5-4CC9-8805-5BB542405A76}"/>
                </a:ext>
              </a:extLst>
            </p:cNvPr>
            <p:cNvSpPr txBox="1"/>
            <p:nvPr/>
          </p:nvSpPr>
          <p:spPr>
            <a:xfrm>
              <a:off x="3590407" y="1070197"/>
              <a:ext cx="4622799" cy="533282"/>
            </a:xfrm>
            <a:custGeom>
              <a:avLst/>
              <a:gdLst>
                <a:gd name="connsiteX0" fmla="*/ 0 w 4622799"/>
                <a:gd name="connsiteY0" fmla="*/ 0 h 533282"/>
                <a:gd name="connsiteX1" fmla="*/ 4622799 w 4622799"/>
                <a:gd name="connsiteY1" fmla="*/ 0 h 533282"/>
                <a:gd name="connsiteX2" fmla="*/ 4622799 w 4622799"/>
                <a:gd name="connsiteY2" fmla="*/ 533282 h 533282"/>
                <a:gd name="connsiteX3" fmla="*/ 0 w 4622799"/>
                <a:gd name="connsiteY3" fmla="*/ 533282 h 533282"/>
                <a:gd name="connsiteX4" fmla="*/ 0 w 4622799"/>
                <a:gd name="connsiteY4" fmla="*/ 0 h 5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799" h="533282" fill="none" extrusionOk="0">
                  <a:moveTo>
                    <a:pt x="0" y="0"/>
                  </a:moveTo>
                  <a:cubicBezTo>
                    <a:pt x="816230" y="-33775"/>
                    <a:pt x="4055158" y="138873"/>
                    <a:pt x="4622799" y="0"/>
                  </a:cubicBezTo>
                  <a:cubicBezTo>
                    <a:pt x="4575040" y="172048"/>
                    <a:pt x="4631695" y="411702"/>
                    <a:pt x="4622799" y="533282"/>
                  </a:cubicBezTo>
                  <a:cubicBezTo>
                    <a:pt x="3342449" y="395952"/>
                    <a:pt x="1433180" y="395426"/>
                    <a:pt x="0" y="533282"/>
                  </a:cubicBezTo>
                  <a:cubicBezTo>
                    <a:pt x="8873" y="443755"/>
                    <a:pt x="30462" y="93338"/>
                    <a:pt x="0" y="0"/>
                  </a:cubicBezTo>
                  <a:close/>
                </a:path>
                <a:path w="4622799" h="533282" stroke="0" extrusionOk="0">
                  <a:moveTo>
                    <a:pt x="0" y="0"/>
                  </a:moveTo>
                  <a:cubicBezTo>
                    <a:pt x="1692300" y="-101487"/>
                    <a:pt x="2710090" y="-162162"/>
                    <a:pt x="4622799" y="0"/>
                  </a:cubicBezTo>
                  <a:cubicBezTo>
                    <a:pt x="4577118" y="135631"/>
                    <a:pt x="4607721" y="277747"/>
                    <a:pt x="4622799" y="533282"/>
                  </a:cubicBezTo>
                  <a:cubicBezTo>
                    <a:pt x="2779243" y="583347"/>
                    <a:pt x="1725294" y="374833"/>
                    <a:pt x="0" y="533282"/>
                  </a:cubicBezTo>
                  <a:cubicBezTo>
                    <a:pt x="47748" y="462601"/>
                    <a:pt x="-20422" y="234067"/>
                    <a:pt x="0" y="0"/>
                  </a:cubicBezTo>
                  <a:close/>
                </a:path>
              </a:pathLst>
            </a:custGeom>
            <a:solidFill>
              <a:srgbClr val="CCFFCC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การสร้าง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166FB3-4FD9-4385-AA67-FBB85FC340A6}"/>
                </a:ext>
              </a:extLst>
            </p:cNvPr>
            <p:cNvSpPr/>
            <p:nvPr/>
          </p:nvSpPr>
          <p:spPr>
            <a:xfrm>
              <a:off x="7320793" y="5388058"/>
              <a:ext cx="1772407" cy="2071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8BA4D8C-9106-48C0-88DA-5A69A68FB486}"/>
                </a:ext>
              </a:extLst>
            </p:cNvPr>
            <p:cNvSpPr/>
            <p:nvPr/>
          </p:nvSpPr>
          <p:spPr>
            <a:xfrm>
              <a:off x="2675467" y="3496733"/>
              <a:ext cx="330200" cy="296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28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5328861-B589-4C2A-94E7-53F137C0C5FA}"/>
              </a:ext>
            </a:extLst>
          </p:cNvPr>
          <p:cNvSpPr/>
          <p:nvPr/>
        </p:nvSpPr>
        <p:spPr>
          <a:xfrm>
            <a:off x="7095281" y="4278754"/>
            <a:ext cx="868101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2D979B-69B4-485E-8C50-AAC2FCE7075A}"/>
              </a:ext>
            </a:extLst>
          </p:cNvPr>
          <p:cNvSpPr/>
          <p:nvPr/>
        </p:nvSpPr>
        <p:spPr>
          <a:xfrm>
            <a:off x="7204038" y="4295692"/>
            <a:ext cx="759344" cy="19255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9CFF0-2B3C-4CE8-961A-3DB32B5FA783}"/>
              </a:ext>
            </a:extLst>
          </p:cNvPr>
          <p:cNvSpPr/>
          <p:nvPr/>
        </p:nvSpPr>
        <p:spPr>
          <a:xfrm>
            <a:off x="8983913" y="4278754"/>
            <a:ext cx="759344" cy="19255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429276-732F-45C9-B235-4A3B86D321C7}"/>
              </a:ext>
            </a:extLst>
          </p:cNvPr>
          <p:cNvGrpSpPr/>
          <p:nvPr/>
        </p:nvGrpSpPr>
        <p:grpSpPr>
          <a:xfrm>
            <a:off x="440267" y="270935"/>
            <a:ext cx="11311466" cy="6239932"/>
            <a:chOff x="440267" y="270935"/>
            <a:chExt cx="11311466" cy="62399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2C7784-4CD6-48E2-904A-E433DE588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267" y="1092200"/>
              <a:ext cx="11311466" cy="5418667"/>
            </a:xfrm>
            <a:prstGeom prst="rect">
              <a:avLst/>
            </a:prstGeom>
            <a:ln w="28575">
              <a:solidFill>
                <a:srgbClr val="0070C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361FD0-7C71-4DA7-865B-D9564C8FAB65}"/>
                </a:ext>
              </a:extLst>
            </p:cNvPr>
            <p:cNvSpPr txBox="1"/>
            <p:nvPr/>
          </p:nvSpPr>
          <p:spPr>
            <a:xfrm>
              <a:off x="3569398" y="3948374"/>
              <a:ext cx="1357396" cy="2246769"/>
            </a:xfrm>
            <a:custGeom>
              <a:avLst/>
              <a:gdLst>
                <a:gd name="connsiteX0" fmla="*/ 0 w 1357396"/>
                <a:gd name="connsiteY0" fmla="*/ 0 h 2246769"/>
                <a:gd name="connsiteX1" fmla="*/ 1357396 w 1357396"/>
                <a:gd name="connsiteY1" fmla="*/ 0 h 2246769"/>
                <a:gd name="connsiteX2" fmla="*/ 1357396 w 1357396"/>
                <a:gd name="connsiteY2" fmla="*/ 2246769 h 2246769"/>
                <a:gd name="connsiteX3" fmla="*/ 0 w 1357396"/>
                <a:gd name="connsiteY3" fmla="*/ 2246769 h 2246769"/>
                <a:gd name="connsiteX4" fmla="*/ 0 w 1357396"/>
                <a:gd name="connsiteY4" fmla="*/ 0 h 224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396" h="2246769" fill="none" extrusionOk="0">
                  <a:moveTo>
                    <a:pt x="0" y="0"/>
                  </a:moveTo>
                  <a:cubicBezTo>
                    <a:pt x="559678" y="-7966"/>
                    <a:pt x="1169887" y="-49142"/>
                    <a:pt x="1357396" y="0"/>
                  </a:cubicBezTo>
                  <a:cubicBezTo>
                    <a:pt x="1521962" y="506850"/>
                    <a:pt x="1207256" y="1825127"/>
                    <a:pt x="1357396" y="2246769"/>
                  </a:cubicBezTo>
                  <a:cubicBezTo>
                    <a:pt x="1204176" y="2163321"/>
                    <a:pt x="502949" y="2322840"/>
                    <a:pt x="0" y="2246769"/>
                  </a:cubicBezTo>
                  <a:cubicBezTo>
                    <a:pt x="-47450" y="1532250"/>
                    <a:pt x="-843" y="927420"/>
                    <a:pt x="0" y="0"/>
                  </a:cubicBezTo>
                  <a:close/>
                </a:path>
                <a:path w="1357396" h="2246769" stroke="0" extrusionOk="0">
                  <a:moveTo>
                    <a:pt x="0" y="0"/>
                  </a:moveTo>
                  <a:cubicBezTo>
                    <a:pt x="539579" y="-22380"/>
                    <a:pt x="748619" y="-1861"/>
                    <a:pt x="1357396" y="0"/>
                  </a:cubicBezTo>
                  <a:cubicBezTo>
                    <a:pt x="1318809" y="913440"/>
                    <a:pt x="1464698" y="2007766"/>
                    <a:pt x="1357396" y="2246769"/>
                  </a:cubicBezTo>
                  <a:cubicBezTo>
                    <a:pt x="1137555" y="2177182"/>
                    <a:pt x="578937" y="2164324"/>
                    <a:pt x="0" y="2246769"/>
                  </a:cubicBezTo>
                  <a:cubicBezTo>
                    <a:pt x="-158910" y="1586470"/>
                    <a:pt x="70599" y="993114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 w="12700"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222331526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Generate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จะได้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ดังตารางตามนี้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A57474-41AE-4186-8B55-D78DF722F45B}"/>
                </a:ext>
              </a:extLst>
            </p:cNvPr>
            <p:cNvSpPr txBox="1"/>
            <p:nvPr/>
          </p:nvSpPr>
          <p:spPr>
            <a:xfrm>
              <a:off x="1667931" y="270935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581F73-D970-4461-878F-3FB2E1D444D5}"/>
                </a:ext>
              </a:extLst>
            </p:cNvPr>
            <p:cNvSpPr/>
            <p:nvPr/>
          </p:nvSpPr>
          <p:spPr>
            <a:xfrm>
              <a:off x="5735231" y="4075555"/>
              <a:ext cx="538569" cy="203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740ACC-10ED-4166-8F3B-BE7E49E879BF}"/>
                </a:ext>
              </a:extLst>
            </p:cNvPr>
            <p:cNvSpPr/>
            <p:nvPr/>
          </p:nvSpPr>
          <p:spPr>
            <a:xfrm>
              <a:off x="977970" y="2881909"/>
              <a:ext cx="2340962" cy="564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17E928-69A6-4378-ABD7-9A0777C9416D}"/>
                </a:ext>
              </a:extLst>
            </p:cNvPr>
            <p:cNvSpPr/>
            <p:nvPr/>
          </p:nvSpPr>
          <p:spPr>
            <a:xfrm>
              <a:off x="5092770" y="4295692"/>
              <a:ext cx="6421896" cy="19255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08EA4F-D545-4537-82E0-210ED55BECC1}"/>
                </a:ext>
              </a:extLst>
            </p:cNvPr>
            <p:cNvCxnSpPr/>
            <p:nvPr/>
          </p:nvCxnSpPr>
          <p:spPr>
            <a:xfrm>
              <a:off x="4645793" y="5613400"/>
              <a:ext cx="7695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88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902BCE-9CB8-4F66-A0C3-2973CAD51AEE}"/>
              </a:ext>
            </a:extLst>
          </p:cNvPr>
          <p:cNvCxnSpPr/>
          <p:nvPr/>
        </p:nvCxnSpPr>
        <p:spPr>
          <a:xfrm>
            <a:off x="4572000" y="1885433"/>
            <a:ext cx="0" cy="434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55E7B-13EC-4BBA-AD8A-24F03C0A905D}"/>
              </a:ext>
            </a:extLst>
          </p:cNvPr>
          <p:cNvSpPr/>
          <p:nvPr/>
        </p:nvSpPr>
        <p:spPr>
          <a:xfrm>
            <a:off x="4395358" y="1695965"/>
            <a:ext cx="342948" cy="18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F053C-D43F-4E2D-A036-E63A9F258374}"/>
              </a:ext>
            </a:extLst>
          </p:cNvPr>
          <p:cNvGrpSpPr/>
          <p:nvPr/>
        </p:nvGrpSpPr>
        <p:grpSpPr>
          <a:xfrm>
            <a:off x="560449" y="262467"/>
            <a:ext cx="11125200" cy="6246858"/>
            <a:chOff x="560449" y="262467"/>
            <a:chExt cx="11125200" cy="6246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9C661F-7354-4FC7-80BB-629C4E004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449" y="1099124"/>
              <a:ext cx="11125200" cy="5410201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15A6FC-4C41-4BD2-B6B3-DB3C096AB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059" y="1704433"/>
              <a:ext cx="342948" cy="181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87FB2F-5651-470B-855F-6AEF5A25B6AA}"/>
                </a:ext>
              </a:extLst>
            </p:cNvPr>
            <p:cNvSpPr txBox="1"/>
            <p:nvPr/>
          </p:nvSpPr>
          <p:spPr>
            <a:xfrm>
              <a:off x="3615269" y="4421595"/>
              <a:ext cx="1295395" cy="1323439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295395"/>
                        <a:gd name="connsiteY0" fmla="*/ 0 h 1323439"/>
                        <a:gd name="connsiteX1" fmla="*/ 1295395 w 1295395"/>
                        <a:gd name="connsiteY1" fmla="*/ 0 h 1323439"/>
                        <a:gd name="connsiteX2" fmla="*/ 1295395 w 1295395"/>
                        <a:gd name="connsiteY2" fmla="*/ 1323439 h 1323439"/>
                        <a:gd name="connsiteX3" fmla="*/ 0 w 1295395"/>
                        <a:gd name="connsiteY3" fmla="*/ 1323439 h 1323439"/>
                        <a:gd name="connsiteX4" fmla="*/ 0 w 1295395"/>
                        <a:gd name="connsiteY4" fmla="*/ 0 h 13234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5395" h="1323439" extrusionOk="0">
                          <a:moveTo>
                            <a:pt x="0" y="0"/>
                          </a:moveTo>
                          <a:cubicBezTo>
                            <a:pt x="147374" y="-19843"/>
                            <a:pt x="1108980" y="105736"/>
                            <a:pt x="1295395" y="0"/>
                          </a:cubicBezTo>
                          <a:cubicBezTo>
                            <a:pt x="1351829" y="137205"/>
                            <a:pt x="1289756" y="1126140"/>
                            <a:pt x="1295395" y="1323439"/>
                          </a:cubicBezTo>
                          <a:cubicBezTo>
                            <a:pt x="1141774" y="1430860"/>
                            <a:pt x="548426" y="1295188"/>
                            <a:pt x="0" y="1323439"/>
                          </a:cubicBezTo>
                          <a:cubicBezTo>
                            <a:pt x="49469" y="687319"/>
                            <a:pt x="53923" y="44647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ในตาราง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จะโชว์ปีที่เราเลือกไว้คือปี 2024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20442A-D0EB-48C5-AFD1-9F158520B352}"/>
                </a:ext>
              </a:extLst>
            </p:cNvPr>
            <p:cNvSpPr txBox="1"/>
            <p:nvPr/>
          </p:nvSpPr>
          <p:spPr>
            <a:xfrm>
              <a:off x="6146802" y="3564343"/>
              <a:ext cx="5003800" cy="400110"/>
            </a:xfrm>
            <a:custGeom>
              <a:avLst/>
              <a:gdLst>
                <a:gd name="connsiteX0" fmla="*/ 0 w 5003800"/>
                <a:gd name="connsiteY0" fmla="*/ 0 h 400110"/>
                <a:gd name="connsiteX1" fmla="*/ 5003800 w 5003800"/>
                <a:gd name="connsiteY1" fmla="*/ 0 h 400110"/>
                <a:gd name="connsiteX2" fmla="*/ 5003800 w 5003800"/>
                <a:gd name="connsiteY2" fmla="*/ 400110 h 400110"/>
                <a:gd name="connsiteX3" fmla="*/ 0 w 5003800"/>
                <a:gd name="connsiteY3" fmla="*/ 400110 h 400110"/>
                <a:gd name="connsiteX4" fmla="*/ 0 w 5003800"/>
                <a:gd name="connsiteY4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3800" h="400110" fill="none" extrusionOk="0">
                  <a:moveTo>
                    <a:pt x="0" y="0"/>
                  </a:moveTo>
                  <a:cubicBezTo>
                    <a:pt x="2063487" y="35033"/>
                    <a:pt x="3840077" y="8385"/>
                    <a:pt x="5003800" y="0"/>
                  </a:cubicBezTo>
                  <a:cubicBezTo>
                    <a:pt x="5007787" y="47182"/>
                    <a:pt x="4992011" y="274189"/>
                    <a:pt x="5003800" y="400110"/>
                  </a:cubicBezTo>
                  <a:cubicBezTo>
                    <a:pt x="2655497" y="234970"/>
                    <a:pt x="1102162" y="345596"/>
                    <a:pt x="0" y="400110"/>
                  </a:cubicBezTo>
                  <a:cubicBezTo>
                    <a:pt x="-35988" y="231040"/>
                    <a:pt x="9133" y="79897"/>
                    <a:pt x="0" y="0"/>
                  </a:cubicBezTo>
                  <a:close/>
                </a:path>
                <a:path w="5003800" h="400110" stroke="0" extrusionOk="0">
                  <a:moveTo>
                    <a:pt x="0" y="0"/>
                  </a:moveTo>
                  <a:cubicBezTo>
                    <a:pt x="1387738" y="-109665"/>
                    <a:pt x="3119078" y="-56761"/>
                    <a:pt x="5003800" y="0"/>
                  </a:cubicBezTo>
                  <a:cubicBezTo>
                    <a:pt x="5008543" y="126488"/>
                    <a:pt x="4989251" y="237896"/>
                    <a:pt x="5003800" y="400110"/>
                  </a:cubicBezTo>
                  <a:cubicBezTo>
                    <a:pt x="3121591" y="442143"/>
                    <a:pt x="1244359" y="270672"/>
                    <a:pt x="0" y="400110"/>
                  </a:cubicBezTo>
                  <a:cubicBezTo>
                    <a:pt x="-3533" y="316878"/>
                    <a:pt x="-26152" y="151320"/>
                    <a:pt x="0" y="0"/>
                  </a:cubicBezTo>
                  <a:close/>
                </a:path>
              </a:pathLst>
            </a:custGeom>
            <a:solidFill>
              <a:srgbClr val="CCFF66"/>
            </a:solidFill>
            <a:ln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242343869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/ Scheduled Status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ให้เราแก้เป็น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Scheduled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45F2A1-5107-4A68-8D99-9CA7FB92B369}"/>
                </a:ext>
              </a:extLst>
            </p:cNvPr>
            <p:cNvSpPr txBox="1"/>
            <p:nvPr/>
          </p:nvSpPr>
          <p:spPr>
            <a:xfrm>
              <a:off x="1667933" y="262467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099056-069A-495B-BB8B-1C29CD0B4799}"/>
                </a:ext>
              </a:extLst>
            </p:cNvPr>
            <p:cNvSpPr/>
            <p:nvPr/>
          </p:nvSpPr>
          <p:spPr>
            <a:xfrm>
              <a:off x="5760632" y="4075557"/>
              <a:ext cx="538569" cy="203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55DA79-896B-4364-8D69-643E5A078B68}"/>
                </a:ext>
              </a:extLst>
            </p:cNvPr>
            <p:cNvSpPr/>
            <p:nvPr/>
          </p:nvSpPr>
          <p:spPr>
            <a:xfrm>
              <a:off x="5109705" y="4304158"/>
              <a:ext cx="6311830" cy="16394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DF3C51-E7C2-46C2-917E-E612E1747F3B}"/>
                </a:ext>
              </a:extLst>
            </p:cNvPr>
            <p:cNvSpPr/>
            <p:nvPr/>
          </p:nvSpPr>
          <p:spPr>
            <a:xfrm>
              <a:off x="5274733" y="4327644"/>
              <a:ext cx="536702" cy="1615956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377E1-C8EB-44F7-9895-E3B3DD806F7C}"/>
                </a:ext>
              </a:extLst>
            </p:cNvPr>
            <p:cNvSpPr txBox="1"/>
            <p:nvPr/>
          </p:nvSpPr>
          <p:spPr>
            <a:xfrm>
              <a:off x="3693799" y="2320030"/>
              <a:ext cx="1201748" cy="1261884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rgbClr val="FF00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เมื่อเปลี่ยน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เสร็จแล้วให้ทำการ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9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B90FE7D-7E56-4879-B6B3-DD6787E5127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9333" y="3894667"/>
              <a:ext cx="126999" cy="5757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D119C5-3BCE-47AF-BD0A-C1B33CBA99BD}"/>
                </a:ext>
              </a:extLst>
            </p:cNvPr>
            <p:cNvSpPr/>
            <p:nvPr/>
          </p:nvSpPr>
          <p:spPr>
            <a:xfrm>
              <a:off x="10501616" y="3998730"/>
              <a:ext cx="323949" cy="265316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C8B517C-B23F-4B2C-BA3A-4AAB1F7ED747}"/>
                </a:ext>
              </a:extLst>
            </p:cNvPr>
            <p:cNvCxnSpPr/>
            <p:nvPr/>
          </p:nvCxnSpPr>
          <p:spPr>
            <a:xfrm>
              <a:off x="4735007" y="5083314"/>
              <a:ext cx="6751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97E523-9D6A-454E-8254-3E4B1AE442FA}"/>
                </a:ext>
              </a:extLst>
            </p:cNvPr>
            <p:cNvSpPr/>
            <p:nvPr/>
          </p:nvSpPr>
          <p:spPr>
            <a:xfrm>
              <a:off x="3853491" y="1352539"/>
              <a:ext cx="268792" cy="203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8B8CEF-F7C7-4908-A52A-98004D646394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4123267" y="1555739"/>
              <a:ext cx="268792" cy="239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EDA796-44E6-4171-BA9C-3100F00DAC1F}"/>
                </a:ext>
              </a:extLst>
            </p:cNvPr>
            <p:cNvSpPr/>
            <p:nvPr/>
          </p:nvSpPr>
          <p:spPr>
            <a:xfrm>
              <a:off x="4145369" y="1302316"/>
              <a:ext cx="323949" cy="265316"/>
            </a:xfrm>
            <a:prstGeom prst="ellipse">
              <a:avLst/>
            </a:prstGeom>
            <a:solidFill>
              <a:srgbClr val="FF99FF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51A3E2-C098-4090-BCD2-3D006E4B2428}"/>
                </a:ext>
              </a:extLst>
            </p:cNvPr>
            <p:cNvSpPr/>
            <p:nvPr/>
          </p:nvSpPr>
          <p:spPr>
            <a:xfrm>
              <a:off x="1020305" y="2898842"/>
              <a:ext cx="2340962" cy="564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87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3EAC21-32C0-4A85-B870-1EEF9BCF7AC5}"/>
              </a:ext>
            </a:extLst>
          </p:cNvPr>
          <p:cNvGrpSpPr/>
          <p:nvPr/>
        </p:nvGrpSpPr>
        <p:grpSpPr>
          <a:xfrm>
            <a:off x="457200" y="245533"/>
            <a:ext cx="11266098" cy="6337829"/>
            <a:chOff x="457200" y="245533"/>
            <a:chExt cx="11266098" cy="63378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789263-08DD-4E37-837C-C4D711F8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999226"/>
              <a:ext cx="11266098" cy="5584136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02A247-71D6-43AD-8FC2-48594C4139A1}"/>
                </a:ext>
              </a:extLst>
            </p:cNvPr>
            <p:cNvSpPr txBox="1"/>
            <p:nvPr/>
          </p:nvSpPr>
          <p:spPr>
            <a:xfrm>
              <a:off x="1131980" y="5616484"/>
              <a:ext cx="1882153" cy="815608"/>
            </a:xfrm>
            <a:prstGeom prst="rect">
              <a:avLst/>
            </a:prstGeom>
            <a:solidFill>
              <a:srgbClr val="FFEFFF"/>
            </a:solidFill>
            <a:ln w="19050"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จบขั้นตอน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การสร้าง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</a:t>
              </a:r>
              <a:endPara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60CB6A-D968-4989-8248-E002FFEDA4CF}"/>
                </a:ext>
              </a:extLst>
            </p:cNvPr>
            <p:cNvSpPr txBox="1"/>
            <p:nvPr/>
          </p:nvSpPr>
          <p:spPr>
            <a:xfrm>
              <a:off x="7866650" y="1248231"/>
              <a:ext cx="3633642" cy="353943"/>
            </a:xfrm>
            <a:prstGeom prst="rect">
              <a:avLst/>
            </a:prstGeom>
            <a:solidFill>
              <a:srgbClr val="FFEFFF"/>
            </a:solidFill>
            <a:ln w="19050"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เมื่อสร้าง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 ระบบจะขึ้นคำว่า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</a:t>
              </a:r>
              <a:endParaRPr lang="th-TH" sz="17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B31621-22C9-4D59-9192-54D553A783B0}"/>
                </a:ext>
              </a:extLst>
            </p:cNvPr>
            <p:cNvSpPr txBox="1"/>
            <p:nvPr/>
          </p:nvSpPr>
          <p:spPr>
            <a:xfrm>
              <a:off x="1538061" y="245533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D20BA86-4805-4A83-A3A5-0ADBC85DCAEF}"/>
                </a:ext>
              </a:extLst>
            </p:cNvPr>
            <p:cNvCxnSpPr/>
            <p:nvPr/>
          </p:nvCxnSpPr>
          <p:spPr>
            <a:xfrm>
              <a:off x="10291313" y="1509623"/>
              <a:ext cx="0" cy="224286"/>
            </a:xfrm>
            <a:prstGeom prst="straightConnector1">
              <a:avLst/>
            </a:prstGeom>
            <a:ln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350382-F1C4-4D8A-8463-2369584E84F0}"/>
                </a:ext>
              </a:extLst>
            </p:cNvPr>
            <p:cNvSpPr/>
            <p:nvPr/>
          </p:nvSpPr>
          <p:spPr>
            <a:xfrm>
              <a:off x="10019780" y="1758739"/>
              <a:ext cx="1211809" cy="1934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991618-C64C-4229-ADD7-AA898D7F0A4D}"/>
                </a:ext>
              </a:extLst>
            </p:cNvPr>
            <p:cNvSpPr/>
            <p:nvPr/>
          </p:nvSpPr>
          <p:spPr>
            <a:xfrm>
              <a:off x="1020305" y="2898842"/>
              <a:ext cx="2340962" cy="564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0566AF-5E1D-4120-9C4C-5B127CE9CD3F}"/>
                </a:ext>
              </a:extLst>
            </p:cNvPr>
            <p:cNvSpPr/>
            <p:nvPr/>
          </p:nvSpPr>
          <p:spPr>
            <a:xfrm>
              <a:off x="7162800" y="4321243"/>
              <a:ext cx="2512204" cy="19694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02B1A6-A4D6-46C1-8693-E4A0D78DE4A7}"/>
                </a:ext>
              </a:extLst>
            </p:cNvPr>
            <p:cNvSpPr txBox="1"/>
            <p:nvPr/>
          </p:nvSpPr>
          <p:spPr>
            <a:xfrm>
              <a:off x="5757333" y="3403598"/>
              <a:ext cx="5173134" cy="7078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ระบบจะกำหนดมาให้คือวันที่ใน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Date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กับ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Date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คือวันที่เดียวกัน แต่สามารถแก้ไขได้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D7662FC8-6662-4472-9DF0-0D066D771D17}"/>
                </a:ext>
              </a:extLst>
            </p:cNvPr>
            <p:cNvSpPr/>
            <p:nvPr/>
          </p:nvSpPr>
          <p:spPr>
            <a:xfrm>
              <a:off x="8409063" y="3903135"/>
              <a:ext cx="176138" cy="355600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216497-BD43-48EB-8034-E277299154D5}"/>
                </a:ext>
              </a:extLst>
            </p:cNvPr>
            <p:cNvSpPr/>
            <p:nvPr/>
          </p:nvSpPr>
          <p:spPr>
            <a:xfrm>
              <a:off x="7204038" y="4321092"/>
              <a:ext cx="759344" cy="2032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85957D-3FC3-4B31-B9D8-DB774ED22FAC}"/>
                </a:ext>
              </a:extLst>
            </p:cNvPr>
            <p:cNvSpPr/>
            <p:nvPr/>
          </p:nvSpPr>
          <p:spPr>
            <a:xfrm>
              <a:off x="8924127" y="4324333"/>
              <a:ext cx="759344" cy="2032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55045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1E46B16-781A-4C6D-BD32-ABD86333CD7E}"/>
              </a:ext>
            </a:extLst>
          </p:cNvPr>
          <p:cNvGrpSpPr/>
          <p:nvPr/>
        </p:nvGrpSpPr>
        <p:grpSpPr>
          <a:xfrm>
            <a:off x="508000" y="316052"/>
            <a:ext cx="11175999" cy="6218613"/>
            <a:chOff x="508000" y="316052"/>
            <a:chExt cx="11175999" cy="62186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EE4B0B-54B0-4841-86DB-4BB91C04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" y="1157704"/>
              <a:ext cx="11175999" cy="5376961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F047B0-F5A0-4A21-9ABF-5745E7E0113C}"/>
                </a:ext>
              </a:extLst>
            </p:cNvPr>
            <p:cNvSpPr/>
            <p:nvPr/>
          </p:nvSpPr>
          <p:spPr>
            <a:xfrm>
              <a:off x="1337732" y="1826094"/>
              <a:ext cx="3369734" cy="8669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88E7CE-90C0-4C0E-8043-C95834D685DD}"/>
                </a:ext>
              </a:extLst>
            </p:cNvPr>
            <p:cNvSpPr txBox="1"/>
            <p:nvPr/>
          </p:nvSpPr>
          <p:spPr>
            <a:xfrm>
              <a:off x="1405464" y="316052"/>
              <a:ext cx="9211734" cy="553873"/>
            </a:xfrm>
            <a:custGeom>
              <a:avLst/>
              <a:gdLst>
                <a:gd name="connsiteX0" fmla="*/ 0 w 9211734"/>
                <a:gd name="connsiteY0" fmla="*/ 0 h 553873"/>
                <a:gd name="connsiteX1" fmla="*/ 9211734 w 9211734"/>
                <a:gd name="connsiteY1" fmla="*/ 0 h 553873"/>
                <a:gd name="connsiteX2" fmla="*/ 9211734 w 9211734"/>
                <a:gd name="connsiteY2" fmla="*/ 553873 h 553873"/>
                <a:gd name="connsiteX3" fmla="*/ 0 w 9211734"/>
                <a:gd name="connsiteY3" fmla="*/ 553873 h 553873"/>
                <a:gd name="connsiteX4" fmla="*/ 0 w 9211734"/>
                <a:gd name="connsiteY4" fmla="*/ 0 h 5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873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48609" y="274479"/>
                    <a:pt x="9189367" y="321881"/>
                    <a:pt x="9211734" y="553873"/>
                  </a:cubicBezTo>
                  <a:cubicBezTo>
                    <a:pt x="7402905" y="660193"/>
                    <a:pt x="1976473" y="546224"/>
                    <a:pt x="0" y="553873"/>
                  </a:cubicBezTo>
                  <a:cubicBezTo>
                    <a:pt x="-32333" y="451724"/>
                    <a:pt x="-47974" y="125628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458B8D-7852-4480-863A-D7C61AE37B20}"/>
                </a:ext>
              </a:extLst>
            </p:cNvPr>
            <p:cNvSpPr txBox="1"/>
            <p:nvPr/>
          </p:nvSpPr>
          <p:spPr>
            <a:xfrm>
              <a:off x="5011837" y="3969785"/>
              <a:ext cx="6342926" cy="400020"/>
            </a:xfrm>
            <a:custGeom>
              <a:avLst/>
              <a:gdLst>
                <a:gd name="connsiteX0" fmla="*/ 0 w 6342926"/>
                <a:gd name="connsiteY0" fmla="*/ 0 h 400020"/>
                <a:gd name="connsiteX1" fmla="*/ 6342926 w 6342926"/>
                <a:gd name="connsiteY1" fmla="*/ 0 h 400020"/>
                <a:gd name="connsiteX2" fmla="*/ 6342926 w 6342926"/>
                <a:gd name="connsiteY2" fmla="*/ 400020 h 400020"/>
                <a:gd name="connsiteX3" fmla="*/ 0 w 6342926"/>
                <a:gd name="connsiteY3" fmla="*/ 400020 h 400020"/>
                <a:gd name="connsiteX4" fmla="*/ 0 w 6342926"/>
                <a:gd name="connsiteY4" fmla="*/ 0 h 40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2926" h="400020" fill="none" extrusionOk="0">
                  <a:moveTo>
                    <a:pt x="0" y="0"/>
                  </a:moveTo>
                  <a:cubicBezTo>
                    <a:pt x="1937689" y="-158973"/>
                    <a:pt x="3402093" y="-63668"/>
                    <a:pt x="6342926" y="0"/>
                  </a:cubicBezTo>
                  <a:cubicBezTo>
                    <a:pt x="6344426" y="115589"/>
                    <a:pt x="6375718" y="264427"/>
                    <a:pt x="6342926" y="400020"/>
                  </a:cubicBezTo>
                  <a:cubicBezTo>
                    <a:pt x="3658999" y="287504"/>
                    <a:pt x="2251170" y="401763"/>
                    <a:pt x="0" y="400020"/>
                  </a:cubicBezTo>
                  <a:cubicBezTo>
                    <a:pt x="33827" y="244438"/>
                    <a:pt x="20426" y="43168"/>
                    <a:pt x="0" y="0"/>
                  </a:cubicBezTo>
                  <a:close/>
                </a:path>
                <a:path w="6342926" h="400020" stroke="0" extrusionOk="0">
                  <a:moveTo>
                    <a:pt x="0" y="0"/>
                  </a:moveTo>
                  <a:cubicBezTo>
                    <a:pt x="1158572" y="109261"/>
                    <a:pt x="4251211" y="-110647"/>
                    <a:pt x="6342926" y="0"/>
                  </a:cubicBezTo>
                  <a:cubicBezTo>
                    <a:pt x="6361438" y="172962"/>
                    <a:pt x="6371613" y="277534"/>
                    <a:pt x="6342926" y="400020"/>
                  </a:cubicBezTo>
                  <a:cubicBezTo>
                    <a:pt x="3716155" y="478782"/>
                    <a:pt x="3093403" y="309331"/>
                    <a:pt x="0" y="400020"/>
                  </a:cubicBezTo>
                  <a:cubicBezTo>
                    <a:pt x="-11573" y="335314"/>
                    <a:pt x="-6396" y="172343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rgbClr val="FF00FF"/>
              </a:solidFill>
              <a:extLst>
                <a:ext uri="{C807C97D-BFC1-408E-A445-0C87EB9F89A2}">
                  <ask:lineSketchStyleProps xmlns:ask="http://schemas.microsoft.com/office/drawing/2018/sketchyshapes" sd="173522476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เมื่อเรา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ระบบจะสร้าง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ให้เรา ชื่อ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ซึ่งไม่สามารถแก้ไขได้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40BD8-B284-4713-8DBE-E9668D4FD598}"/>
                </a:ext>
              </a:extLst>
            </p:cNvPr>
            <p:cNvSpPr/>
            <p:nvPr/>
          </p:nvSpPr>
          <p:spPr>
            <a:xfrm>
              <a:off x="9321802" y="2822188"/>
              <a:ext cx="1312330" cy="4119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B6D3E-971B-412B-843F-766B75375A6A}"/>
                </a:ext>
              </a:extLst>
            </p:cNvPr>
            <p:cNvSpPr txBox="1"/>
            <p:nvPr/>
          </p:nvSpPr>
          <p:spPr>
            <a:xfrm>
              <a:off x="1183424" y="4668397"/>
              <a:ext cx="3403324" cy="150810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</a:t>
              </a:r>
              <a:r>
                <a:rPr lang="th-TH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มาที่ </a:t>
              </a:r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Apply / Recurring Journal</a:t>
              </a:r>
            </a:p>
            <a:p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ให้กำหนดวันที่และประเภทเอกสาร</a:t>
              </a:r>
            </a:p>
            <a:p>
              <a:r>
                <a:rPr lang="th-TH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</a:t>
              </a:r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9A10DA-38BC-4391-851C-98EB0BE9F716}"/>
                </a:ext>
              </a:extLst>
            </p:cNvPr>
            <p:cNvSpPr/>
            <p:nvPr/>
          </p:nvSpPr>
          <p:spPr>
            <a:xfrm>
              <a:off x="6096000" y="1655180"/>
              <a:ext cx="736249" cy="6092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B086EFF-8C84-495D-964D-923F3251B1ED}"/>
                </a:ext>
              </a:extLst>
            </p:cNvPr>
            <p:cNvCxnSpPr>
              <a:cxnSpLocks/>
            </p:cNvCxnSpPr>
            <p:nvPr/>
          </p:nvCxnSpPr>
          <p:spPr>
            <a:xfrm>
              <a:off x="6705598" y="1883992"/>
              <a:ext cx="0" cy="2567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CA08D8-0946-4E0B-9597-1B66540F8718}"/>
                </a:ext>
              </a:extLst>
            </p:cNvPr>
            <p:cNvSpPr/>
            <p:nvPr/>
          </p:nvSpPr>
          <p:spPr>
            <a:xfrm>
              <a:off x="5030712" y="4455241"/>
              <a:ext cx="5945196" cy="8553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3D43ACC-2342-492F-943D-173DCDBE7D6F}"/>
                </a:ext>
              </a:extLst>
            </p:cNvPr>
            <p:cNvSpPr/>
            <p:nvPr/>
          </p:nvSpPr>
          <p:spPr>
            <a:xfrm>
              <a:off x="3914549" y="2104279"/>
              <a:ext cx="437532" cy="371895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5E12AB-6736-4EB8-B44B-1C3F2EA527EF}"/>
                </a:ext>
              </a:extLst>
            </p:cNvPr>
            <p:cNvSpPr/>
            <p:nvPr/>
          </p:nvSpPr>
          <p:spPr>
            <a:xfrm>
              <a:off x="6739651" y="4893211"/>
              <a:ext cx="482947" cy="329819"/>
            </a:xfrm>
            <a:prstGeom prst="ellipse">
              <a:avLst/>
            </a:prstGeom>
            <a:solidFill>
              <a:srgbClr val="92D05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03B09B-2D5D-49F1-9A90-08FAF2228598}"/>
                </a:ext>
              </a:extLst>
            </p:cNvPr>
            <p:cNvSpPr/>
            <p:nvPr/>
          </p:nvSpPr>
          <p:spPr>
            <a:xfrm>
              <a:off x="6855779" y="1704260"/>
              <a:ext cx="459418" cy="400020"/>
            </a:xfrm>
            <a:prstGeom prst="ellipse">
              <a:avLst/>
            </a:prstGeom>
            <a:solidFill>
              <a:srgbClr val="0066FF"/>
            </a:solidFill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600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C8D87A-2795-4957-8B5D-2A7CDCB888C2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474199" y="3234156"/>
              <a:ext cx="503768" cy="5310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C7767A4-33AF-4164-A02D-F3F522B5F03C}"/>
                </a:ext>
              </a:extLst>
            </p:cNvPr>
            <p:cNvSpPr/>
            <p:nvPr/>
          </p:nvSpPr>
          <p:spPr>
            <a:xfrm>
              <a:off x="1155588" y="3039000"/>
              <a:ext cx="3761772" cy="106657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8692">
                  <a:srgbClr val="FCEDEE"/>
                </a:gs>
                <a:gs pos="74000">
                  <a:srgbClr val="FFE7E7"/>
                </a:gs>
                <a:gs pos="91143">
                  <a:srgbClr val="FFF2DA"/>
                </a:gs>
                <a:gs pos="83000">
                  <a:srgbClr val="FFE7E7"/>
                </a:gs>
                <a:gs pos="100000">
                  <a:srgbClr val="FFFFCC"/>
                </a:gs>
              </a:gsLst>
              <a:lin ang="5400000" scaled="1"/>
            </a:gradFill>
            <a:ln w="28575"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DD2BF-BA49-40FE-AAD1-91FD51C4F41C}"/>
                </a:ext>
              </a:extLst>
            </p:cNvPr>
            <p:cNvSpPr txBox="1"/>
            <p:nvPr/>
          </p:nvSpPr>
          <p:spPr>
            <a:xfrm>
              <a:off x="1388218" y="3246799"/>
              <a:ext cx="3302002" cy="63094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การดึง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มาใช้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03BECA52-7DA0-4C2F-AE75-39484C218984}"/>
                </a:ext>
              </a:extLst>
            </p:cNvPr>
            <p:cNvSpPr/>
            <p:nvPr/>
          </p:nvSpPr>
          <p:spPr>
            <a:xfrm>
              <a:off x="2816942" y="4194032"/>
              <a:ext cx="404433" cy="43284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461A3A-FC64-4E33-A9A0-79A43F192650}"/>
                </a:ext>
              </a:extLst>
            </p:cNvPr>
            <p:cNvSpPr txBox="1"/>
            <p:nvPr/>
          </p:nvSpPr>
          <p:spPr>
            <a:xfrm>
              <a:off x="8923871" y="4506041"/>
              <a:ext cx="2015066" cy="646331"/>
            </a:xfrm>
            <a:prstGeom prst="rect">
              <a:avLst/>
            </a:prstGeom>
            <a:solidFill>
              <a:srgbClr val="FFEFEF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วันที่ต้องตรงกันกับในตาราง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ที่เรากำหนดไว้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C03FEB1-28FE-48F1-8D1C-C5BFB97F0B5A}"/>
                </a:ext>
              </a:extLst>
            </p:cNvPr>
            <p:cNvCxnSpPr/>
            <p:nvPr/>
          </p:nvCxnSpPr>
          <p:spPr>
            <a:xfrm>
              <a:off x="8695266" y="4817535"/>
              <a:ext cx="3894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901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7663F94-D0AA-408A-B34F-19308A5BF649}"/>
              </a:ext>
            </a:extLst>
          </p:cNvPr>
          <p:cNvGrpSpPr/>
          <p:nvPr/>
        </p:nvGrpSpPr>
        <p:grpSpPr>
          <a:xfrm>
            <a:off x="541867" y="245533"/>
            <a:ext cx="11108267" cy="6307668"/>
            <a:chOff x="541867" y="245533"/>
            <a:chExt cx="11108267" cy="63076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52F7A7-34BC-4E60-8E24-45091554C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867" y="1633576"/>
              <a:ext cx="11108267" cy="4919625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576E74-FF1C-4082-8DC0-9C88B6CF0768}"/>
                </a:ext>
              </a:extLst>
            </p:cNvPr>
            <p:cNvSpPr/>
            <p:nvPr/>
          </p:nvSpPr>
          <p:spPr>
            <a:xfrm>
              <a:off x="5135860" y="4910672"/>
              <a:ext cx="3821876" cy="2071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0250E9-C217-4F38-8F99-E92290762D69}"/>
                </a:ext>
              </a:extLst>
            </p:cNvPr>
            <p:cNvSpPr txBox="1"/>
            <p:nvPr/>
          </p:nvSpPr>
          <p:spPr>
            <a:xfrm>
              <a:off x="3402484" y="2522887"/>
              <a:ext cx="829734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 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FF05C0-E7A2-40B3-AB49-FEF68D1C4CEB}"/>
                </a:ext>
              </a:extLst>
            </p:cNvPr>
            <p:cNvSpPr/>
            <p:nvPr/>
          </p:nvSpPr>
          <p:spPr>
            <a:xfrm>
              <a:off x="1024461" y="3860802"/>
              <a:ext cx="2091268" cy="7552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1B3641-C752-4F2D-89A8-75C9D09B9239}"/>
                </a:ext>
              </a:extLst>
            </p:cNvPr>
            <p:cNvSpPr txBox="1"/>
            <p:nvPr/>
          </p:nvSpPr>
          <p:spPr>
            <a:xfrm>
              <a:off x="1803399" y="245533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4F2C16-E1B8-4DB4-83BC-11465149678E}"/>
                </a:ext>
              </a:extLst>
            </p:cNvPr>
            <p:cNvSpPr/>
            <p:nvPr/>
          </p:nvSpPr>
          <p:spPr>
            <a:xfrm>
              <a:off x="2707115" y="4206811"/>
              <a:ext cx="323949" cy="265316"/>
            </a:xfrm>
            <a:prstGeom prst="ellipse">
              <a:avLst/>
            </a:prstGeom>
            <a:solidFill>
              <a:srgbClr val="92D05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FA9677-282B-4E7C-B7AD-C4675FB4094F}"/>
                </a:ext>
              </a:extLst>
            </p:cNvPr>
            <p:cNvSpPr txBox="1"/>
            <p:nvPr/>
          </p:nvSpPr>
          <p:spPr>
            <a:xfrm>
              <a:off x="1130297" y="4723098"/>
              <a:ext cx="1689101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New Journal Entry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3D9B30-B96F-4521-8CC1-EF7C1A26B237}"/>
                </a:ext>
              </a:extLst>
            </p:cNvPr>
            <p:cNvSpPr txBox="1"/>
            <p:nvPr/>
          </p:nvSpPr>
          <p:spPr>
            <a:xfrm>
              <a:off x="6170755" y="1901463"/>
              <a:ext cx="3337307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Group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กดที่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ให้เลือก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RECUR-1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 </a:t>
              </a:r>
              <a:endParaRPr lang="th-TH" sz="2000" dirty="0">
                <a:solidFill>
                  <a:srgbClr val="0000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B09FB3-C7C1-45C1-95BA-7F554685C291}"/>
                </a:ext>
              </a:extLst>
            </p:cNvPr>
            <p:cNvSpPr/>
            <p:nvPr/>
          </p:nvSpPr>
          <p:spPr>
            <a:xfrm>
              <a:off x="5139263" y="2717802"/>
              <a:ext cx="745069" cy="2071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3E6A12-30DE-4801-B294-43CC9D56E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4332" y="2497671"/>
              <a:ext cx="541866" cy="2188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7F4BA7-EFE1-4EC9-940B-9A53E00B282F}"/>
                </a:ext>
              </a:extLst>
            </p:cNvPr>
            <p:cNvCxnSpPr>
              <a:cxnSpLocks/>
            </p:cNvCxnSpPr>
            <p:nvPr/>
          </p:nvCxnSpPr>
          <p:spPr>
            <a:xfrm>
              <a:off x="7653867" y="2607088"/>
              <a:ext cx="0" cy="202417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7663348-58B8-4E6C-91CD-1ED07758BE73}"/>
                </a:ext>
              </a:extLst>
            </p:cNvPr>
            <p:cNvCxnSpPr/>
            <p:nvPr/>
          </p:nvCxnSpPr>
          <p:spPr>
            <a:xfrm flipV="1">
              <a:off x="2565402" y="4368800"/>
              <a:ext cx="0" cy="643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6297517-BB17-4DF4-ADAA-994F0CA17E78}"/>
                </a:ext>
              </a:extLst>
            </p:cNvPr>
            <p:cNvSpPr/>
            <p:nvPr/>
          </p:nvSpPr>
          <p:spPr>
            <a:xfrm>
              <a:off x="6061023" y="2642745"/>
              <a:ext cx="323949" cy="265316"/>
            </a:xfrm>
            <a:prstGeom prst="ellipse">
              <a:avLst/>
            </a:prstGeom>
            <a:solidFill>
              <a:srgbClr val="FF99FF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A3FA5D1-C72A-42DC-BF7D-8CA98C25716D}"/>
                </a:ext>
              </a:extLst>
            </p:cNvPr>
            <p:cNvSpPr/>
            <p:nvPr/>
          </p:nvSpPr>
          <p:spPr>
            <a:xfrm>
              <a:off x="3615263" y="1968253"/>
              <a:ext cx="228600" cy="2071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7F9564-035B-4C16-A247-9E9910243082}"/>
                </a:ext>
              </a:extLst>
            </p:cNvPr>
            <p:cNvCxnSpPr>
              <a:cxnSpLocks/>
            </p:cNvCxnSpPr>
            <p:nvPr/>
          </p:nvCxnSpPr>
          <p:spPr>
            <a:xfrm>
              <a:off x="3809998" y="2071850"/>
              <a:ext cx="0" cy="451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09234F-4AD8-4F2D-87CD-FA4540D62E4F}"/>
                </a:ext>
              </a:extLst>
            </p:cNvPr>
            <p:cNvSpPr txBox="1"/>
            <p:nvPr/>
          </p:nvSpPr>
          <p:spPr>
            <a:xfrm>
              <a:off x="3890433" y="946514"/>
              <a:ext cx="4157136" cy="492443"/>
            </a:xfrm>
            <a:custGeom>
              <a:avLst/>
              <a:gdLst>
                <a:gd name="connsiteX0" fmla="*/ 0 w 4157136"/>
                <a:gd name="connsiteY0" fmla="*/ 0 h 492443"/>
                <a:gd name="connsiteX1" fmla="*/ 4157136 w 4157136"/>
                <a:gd name="connsiteY1" fmla="*/ 0 h 492443"/>
                <a:gd name="connsiteX2" fmla="*/ 4157136 w 4157136"/>
                <a:gd name="connsiteY2" fmla="*/ 492443 h 492443"/>
                <a:gd name="connsiteX3" fmla="*/ 0 w 4157136"/>
                <a:gd name="connsiteY3" fmla="*/ 492443 h 492443"/>
                <a:gd name="connsiteX4" fmla="*/ 0 w 4157136"/>
                <a:gd name="connsiteY4" fmla="*/ 0 h 49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7136" h="492443" extrusionOk="0">
                  <a:moveTo>
                    <a:pt x="0" y="0"/>
                  </a:moveTo>
                  <a:cubicBezTo>
                    <a:pt x="1861150" y="123662"/>
                    <a:pt x="2628823" y="128276"/>
                    <a:pt x="4157136" y="0"/>
                  </a:cubicBezTo>
                  <a:cubicBezTo>
                    <a:pt x="4143507" y="115721"/>
                    <a:pt x="4158681" y="350679"/>
                    <a:pt x="4157136" y="492443"/>
                  </a:cubicBezTo>
                  <a:cubicBezTo>
                    <a:pt x="2311968" y="653956"/>
                    <a:pt x="1471383" y="354974"/>
                    <a:pt x="0" y="492443"/>
                  </a:cubicBezTo>
                  <a:cubicBezTo>
                    <a:pt x="13479" y="393209"/>
                    <a:pt x="23562" y="231812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211994905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การดึง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Template </a:t>
              </a:r>
              <a:r>
                <a:rPr lang="th-TH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ที่สร้างไว้มาใช้งาน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33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EFB7A3-6EF1-465D-92F9-30D6E0A87F23}"/>
              </a:ext>
            </a:extLst>
          </p:cNvPr>
          <p:cNvGrpSpPr/>
          <p:nvPr/>
        </p:nvGrpSpPr>
        <p:grpSpPr>
          <a:xfrm>
            <a:off x="533400" y="270935"/>
            <a:ext cx="11074401" cy="6324599"/>
            <a:chOff x="533400" y="270935"/>
            <a:chExt cx="11074401" cy="63245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C5E8F9-824F-4BA2-A755-8037342B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" y="1221352"/>
              <a:ext cx="11074401" cy="5374182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4DB9C6-6ED3-4A47-9958-CBEFD3D2C237}"/>
                </a:ext>
              </a:extLst>
            </p:cNvPr>
            <p:cNvSpPr/>
            <p:nvPr/>
          </p:nvSpPr>
          <p:spPr>
            <a:xfrm>
              <a:off x="4981698" y="1936486"/>
              <a:ext cx="386170" cy="4628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6C1662-A9EA-4553-B8F1-E4556145ACB0}"/>
                </a:ext>
              </a:extLst>
            </p:cNvPr>
            <p:cNvSpPr/>
            <p:nvPr/>
          </p:nvSpPr>
          <p:spPr>
            <a:xfrm>
              <a:off x="1019295" y="3827780"/>
              <a:ext cx="2147236" cy="70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BA1462-A4A2-4787-A2E9-188B2D40895D}"/>
                </a:ext>
              </a:extLst>
            </p:cNvPr>
            <p:cNvSpPr txBox="1"/>
            <p:nvPr/>
          </p:nvSpPr>
          <p:spPr>
            <a:xfrm>
              <a:off x="5753922" y="1865376"/>
              <a:ext cx="4287541" cy="5339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แล้วไปตรวจสอบ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Group-Detail </a:t>
              </a:r>
              <a:endPara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E2DF34-29EF-4E53-AB66-4653AD42DD83}"/>
                </a:ext>
              </a:extLst>
            </p:cNvPr>
            <p:cNvSpPr txBox="1"/>
            <p:nvPr/>
          </p:nvSpPr>
          <p:spPr>
            <a:xfrm>
              <a:off x="1752598" y="270935"/>
              <a:ext cx="9211734" cy="565350"/>
            </a:xfrm>
            <a:custGeom>
              <a:avLst/>
              <a:gdLst>
                <a:gd name="connsiteX0" fmla="*/ 0 w 9211734"/>
                <a:gd name="connsiteY0" fmla="*/ 0 h 565350"/>
                <a:gd name="connsiteX1" fmla="*/ 9211734 w 9211734"/>
                <a:gd name="connsiteY1" fmla="*/ 0 h 565350"/>
                <a:gd name="connsiteX2" fmla="*/ 9211734 w 9211734"/>
                <a:gd name="connsiteY2" fmla="*/ 565350 h 565350"/>
                <a:gd name="connsiteX3" fmla="*/ 0 w 9211734"/>
                <a:gd name="connsiteY3" fmla="*/ 565350 h 565350"/>
                <a:gd name="connsiteX4" fmla="*/ 0 w 9211734"/>
                <a:gd name="connsiteY4" fmla="*/ 0 h 56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5350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27212" y="84740"/>
                    <a:pt x="9251013" y="404424"/>
                    <a:pt x="9211734" y="565350"/>
                  </a:cubicBezTo>
                  <a:cubicBezTo>
                    <a:pt x="7402905" y="671670"/>
                    <a:pt x="1976473" y="557701"/>
                    <a:pt x="0" y="565350"/>
                  </a:cubicBezTo>
                  <a:cubicBezTo>
                    <a:pt x="-45774" y="341075"/>
                    <a:pt x="41132" y="25859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93BB7-29AD-4379-8F97-2DBB9DE0AA14}"/>
                </a:ext>
              </a:extLst>
            </p:cNvPr>
            <p:cNvSpPr txBox="1"/>
            <p:nvPr/>
          </p:nvSpPr>
          <p:spPr>
            <a:xfrm>
              <a:off x="3513668" y="2475089"/>
              <a:ext cx="1337732" cy="7852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 RECUR-1 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1DF8-15EC-4F03-8EA9-AD19ABC5D097}"/>
                </a:ext>
              </a:extLst>
            </p:cNvPr>
            <p:cNvSpPr/>
            <p:nvPr/>
          </p:nvSpPr>
          <p:spPr>
            <a:xfrm>
              <a:off x="3285068" y="1945127"/>
              <a:ext cx="902516" cy="346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BF80D33-8F5F-4711-92D4-3E5BD208F5EC}"/>
                </a:ext>
              </a:extLst>
            </p:cNvPr>
            <p:cNvCxnSpPr/>
            <p:nvPr/>
          </p:nvCxnSpPr>
          <p:spPr>
            <a:xfrm>
              <a:off x="3970869" y="2291657"/>
              <a:ext cx="84667" cy="3034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B814A-941E-4972-A288-F7A472A3B31D}"/>
                </a:ext>
              </a:extLst>
            </p:cNvPr>
            <p:cNvSpPr/>
            <p:nvPr/>
          </p:nvSpPr>
          <p:spPr>
            <a:xfrm>
              <a:off x="5054600" y="2451863"/>
              <a:ext cx="5147731" cy="1998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712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9DFECA-EACB-4D21-BE3F-3D8ED7D4DF3A}"/>
              </a:ext>
            </a:extLst>
          </p:cNvPr>
          <p:cNvGrpSpPr/>
          <p:nvPr/>
        </p:nvGrpSpPr>
        <p:grpSpPr>
          <a:xfrm>
            <a:off x="330199" y="313267"/>
            <a:ext cx="11497734" cy="6299201"/>
            <a:chOff x="330199" y="313267"/>
            <a:chExt cx="11497734" cy="6299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1756BA-3231-40D7-B17C-6DA9E36C3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199" y="1126068"/>
              <a:ext cx="11497734" cy="5486400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28912B-DE24-49ED-80CF-0E6AD052C675}"/>
                </a:ext>
              </a:extLst>
            </p:cNvPr>
            <p:cNvSpPr/>
            <p:nvPr/>
          </p:nvSpPr>
          <p:spPr>
            <a:xfrm>
              <a:off x="3589867" y="1813246"/>
              <a:ext cx="575734" cy="215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74389A-929C-49BC-B8CB-5358C1C68400}"/>
                </a:ext>
              </a:extLst>
            </p:cNvPr>
            <p:cNvSpPr txBox="1"/>
            <p:nvPr/>
          </p:nvSpPr>
          <p:spPr>
            <a:xfrm>
              <a:off x="3344333" y="2446865"/>
              <a:ext cx="1312334" cy="1554272"/>
            </a:xfrm>
            <a:prstGeom prst="rect">
              <a:avLst/>
            </a:prstGeom>
            <a:solidFill>
              <a:srgbClr val="E1FFFF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กดที่ </a:t>
              </a:r>
              <a:r>
                <a:rPr lang="en-US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RECUR-1 </a:t>
              </a:r>
              <a:r>
                <a:rPr lang="th-TH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จะมาโชว์ที่ </a:t>
              </a:r>
              <a:r>
                <a:rPr lang="en-US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</a:t>
              </a:r>
              <a:r>
                <a:rPr lang="th-TH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ด้านล่าง ที่เราสร้างไว้ ใน </a:t>
              </a:r>
              <a:r>
                <a:rPr lang="en-US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</a:t>
              </a:r>
              <a:endParaRPr lang="th-TH" sz="19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8076B1-92F7-4E21-A4C3-75FC68C8ECD1}"/>
                </a:ext>
              </a:extLst>
            </p:cNvPr>
            <p:cNvSpPr txBox="1"/>
            <p:nvPr/>
          </p:nvSpPr>
          <p:spPr>
            <a:xfrm>
              <a:off x="6062132" y="1708329"/>
              <a:ext cx="5334000" cy="400110"/>
            </a:xfrm>
            <a:prstGeom prst="rect">
              <a:avLst/>
            </a:prstGeom>
            <a:solidFill>
              <a:srgbClr val="E1FFFF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Journal Header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ว่ารายการที่เกิดขึ้นถูกต้องหรือไม่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F3D55A-CC5D-4309-9F57-7BDF72BA9FE2}"/>
                </a:ext>
              </a:extLst>
            </p:cNvPr>
            <p:cNvSpPr/>
            <p:nvPr/>
          </p:nvSpPr>
          <p:spPr>
            <a:xfrm>
              <a:off x="833030" y="3301999"/>
              <a:ext cx="2147236" cy="5577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2DCAF5-9524-47CD-AA6F-49DEBAA6FEF5}"/>
                </a:ext>
              </a:extLst>
            </p:cNvPr>
            <p:cNvSpPr txBox="1"/>
            <p:nvPr/>
          </p:nvSpPr>
          <p:spPr>
            <a:xfrm>
              <a:off x="1473198" y="313267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93F408-01FB-4BE5-B98F-25DDE660C122}"/>
                </a:ext>
              </a:extLst>
            </p:cNvPr>
            <p:cNvSpPr/>
            <p:nvPr/>
          </p:nvSpPr>
          <p:spPr>
            <a:xfrm>
              <a:off x="4973234" y="1704718"/>
              <a:ext cx="826432" cy="340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B8778F-6084-4D2C-893F-77A727707708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7" y="2028646"/>
              <a:ext cx="0" cy="418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C8FD34-8CFC-49C1-BE48-6A740B41CD67}"/>
                </a:ext>
              </a:extLst>
            </p:cNvPr>
            <p:cNvSpPr/>
            <p:nvPr/>
          </p:nvSpPr>
          <p:spPr>
            <a:xfrm>
              <a:off x="4974879" y="3984202"/>
              <a:ext cx="350655" cy="1644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9AC683-A724-4392-8F22-65850CD91BC9}"/>
                </a:ext>
              </a:extLst>
            </p:cNvPr>
            <p:cNvSpPr/>
            <p:nvPr/>
          </p:nvSpPr>
          <p:spPr>
            <a:xfrm>
              <a:off x="5005447" y="4206857"/>
              <a:ext cx="3681351" cy="9916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4D93EE-1CE3-43D7-B321-27367F277391}"/>
                </a:ext>
              </a:extLst>
            </p:cNvPr>
            <p:cNvCxnSpPr/>
            <p:nvPr/>
          </p:nvCxnSpPr>
          <p:spPr>
            <a:xfrm>
              <a:off x="4241796" y="4047063"/>
              <a:ext cx="618068" cy="618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9C59EA8-3C79-4EFC-9BF6-19B0176F2640}"/>
                </a:ext>
              </a:extLst>
            </p:cNvPr>
            <p:cNvSpPr/>
            <p:nvPr/>
          </p:nvSpPr>
          <p:spPr>
            <a:xfrm>
              <a:off x="5785859" y="1504127"/>
              <a:ext cx="323949" cy="26531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D2F053-ACFF-435D-BE6B-8D2C48E869D7}"/>
                </a:ext>
              </a:extLst>
            </p:cNvPr>
            <p:cNvSpPr/>
            <p:nvPr/>
          </p:nvSpPr>
          <p:spPr>
            <a:xfrm>
              <a:off x="4123266" y="2125374"/>
              <a:ext cx="323949" cy="239338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D5EC07-A475-48B7-8101-2E89303B6A6C}"/>
                </a:ext>
              </a:extLst>
            </p:cNvPr>
            <p:cNvSpPr/>
            <p:nvPr/>
          </p:nvSpPr>
          <p:spPr>
            <a:xfrm>
              <a:off x="5047781" y="2112737"/>
              <a:ext cx="6703951" cy="17920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5748E4-5FD5-4A9A-B65C-120CB2694CF8}"/>
                </a:ext>
              </a:extLst>
            </p:cNvPr>
            <p:cNvCxnSpPr/>
            <p:nvPr/>
          </p:nvCxnSpPr>
          <p:spPr>
            <a:xfrm>
              <a:off x="8017933" y="2023533"/>
              <a:ext cx="0" cy="3302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898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</a:t>
            </a:fld>
            <a:endParaRPr lang="th-T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8F777B-4457-4986-AB2C-230F2CAF36C0}"/>
              </a:ext>
            </a:extLst>
          </p:cNvPr>
          <p:cNvGrpSpPr/>
          <p:nvPr/>
        </p:nvGrpSpPr>
        <p:grpSpPr>
          <a:xfrm>
            <a:off x="508002" y="264477"/>
            <a:ext cx="11222182" cy="6460526"/>
            <a:chOff x="1401087" y="526474"/>
            <a:chExt cx="9852547" cy="6460526"/>
          </a:xfrm>
          <a:solidFill>
            <a:srgbClr val="E0F8F7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F91913-4717-4683-B835-F0A2235BBB59}"/>
                </a:ext>
              </a:extLst>
            </p:cNvPr>
            <p:cNvSpPr txBox="1"/>
            <p:nvPr/>
          </p:nvSpPr>
          <p:spPr>
            <a:xfrm>
              <a:off x="1401087" y="1354689"/>
              <a:ext cx="9852547" cy="5632311"/>
            </a:xfrm>
            <a:custGeom>
              <a:avLst/>
              <a:gdLst>
                <a:gd name="connsiteX0" fmla="*/ 0 w 11222182"/>
                <a:gd name="connsiteY0" fmla="*/ 0 h 5632311"/>
                <a:gd name="connsiteX1" fmla="*/ 11222182 w 11222182"/>
                <a:gd name="connsiteY1" fmla="*/ 0 h 5632311"/>
                <a:gd name="connsiteX2" fmla="*/ 11222182 w 11222182"/>
                <a:gd name="connsiteY2" fmla="*/ 5632311 h 5632311"/>
                <a:gd name="connsiteX3" fmla="*/ 0 w 11222182"/>
                <a:gd name="connsiteY3" fmla="*/ 5632311 h 5632311"/>
                <a:gd name="connsiteX4" fmla="*/ 0 w 11222182"/>
                <a:gd name="connsiteY4" fmla="*/ 0 h 563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22182" h="5632311" fill="none" extrusionOk="0">
                  <a:moveTo>
                    <a:pt x="0" y="0"/>
                  </a:moveTo>
                  <a:cubicBezTo>
                    <a:pt x="4642449" y="-33775"/>
                    <a:pt x="7783726" y="138873"/>
                    <a:pt x="11222182" y="0"/>
                  </a:cubicBezTo>
                  <a:cubicBezTo>
                    <a:pt x="11148411" y="2609612"/>
                    <a:pt x="11066299" y="4791238"/>
                    <a:pt x="11222182" y="5632311"/>
                  </a:cubicBezTo>
                  <a:cubicBezTo>
                    <a:pt x="9841405" y="5494981"/>
                    <a:pt x="4913557" y="5494455"/>
                    <a:pt x="0" y="5632311"/>
                  </a:cubicBezTo>
                  <a:cubicBezTo>
                    <a:pt x="152408" y="3963043"/>
                    <a:pt x="73868" y="946474"/>
                    <a:pt x="0" y="0"/>
                  </a:cubicBezTo>
                  <a:close/>
                </a:path>
                <a:path w="11222182" h="5632311" stroke="0" extrusionOk="0">
                  <a:moveTo>
                    <a:pt x="0" y="0"/>
                  </a:moveTo>
                  <a:cubicBezTo>
                    <a:pt x="2725629" y="-101487"/>
                    <a:pt x="6734063" y="-162162"/>
                    <a:pt x="11222182" y="0"/>
                  </a:cubicBezTo>
                  <a:cubicBezTo>
                    <a:pt x="11282895" y="2545592"/>
                    <a:pt x="11161110" y="3329035"/>
                    <a:pt x="11222182" y="5632311"/>
                  </a:cubicBezTo>
                  <a:cubicBezTo>
                    <a:pt x="6849133" y="5682376"/>
                    <a:pt x="1450262" y="5473862"/>
                    <a:pt x="0" y="5632311"/>
                  </a:cubicBezTo>
                  <a:cubicBezTo>
                    <a:pt x="-24452" y="2864638"/>
                    <a:pt x="-67663" y="1240613"/>
                    <a:pt x="0" y="0"/>
                  </a:cubicBezTo>
                  <a:close/>
                </a:path>
              </a:pathLst>
            </a:custGeom>
            <a:gradFill>
              <a:gsLst>
                <a:gs pos="51327">
                  <a:schemeClr val="accent4">
                    <a:lumMod val="20000"/>
                    <a:lumOff val="80000"/>
                  </a:schemeClr>
                </a:gs>
                <a:gs pos="0">
                  <a:srgbClr val="FFF3F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0804">
                    <a:srgbClr val="FFDDDD"/>
                  </a:gs>
                  <a:gs pos="58412">
                    <a:srgbClr val="E4DDF6"/>
                  </a:gs>
                  <a:gs pos="27000">
                    <a:srgbClr val="FCEFFE"/>
                  </a:gs>
                  <a:gs pos="47000">
                    <a:srgbClr val="FFEBFF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1.กระบวนการ (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1.GLP010 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บันทึกรายการสมุดบัญชีรายวันที่เกิดขึ้นประจำและสมุดรายวันทั่วไป</a:t>
              </a:r>
              <a:endParaRPr lang="en-US" sz="1800" dirty="0">
                <a:solidFill>
                  <a:srgbClr val="0066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2.GLP020 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การกลับรายการอัตโนมัติ (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Reverse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3.GLP030 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ตรวจสอบทุก 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Module 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เพื่อทำการแก้ไขข้อผิดพลาด</a:t>
              </a:r>
            </a:p>
            <a:p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4.GLP040 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การปิดสิ้นงวดบัญชี (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Fiscal Periods / Year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เพื่อจัดทำ งบการเงิน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ประจำเดือน</a:t>
              </a:r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</a:t>
              </a:r>
            </a:p>
            <a:p>
              <a:r>
                <a:rPr lang="en-US" sz="1800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2.ข้อมูลที่ต้องใช้ (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Input</a:t>
              </a:r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		           1.รับเอกสารจากทุก 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Module </a:t>
              </a:r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เพื่อทำการตรวจสอบ</a:t>
              </a:r>
            </a:p>
            <a:p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2.รับข้อมูลจากฝ่ายผลิต(พร้าวหอม)ยอดใช้เนื้อมะพร้าว เพื่อทำการ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adj.</a:t>
              </a:r>
              <a:endParaRPr lang="th-TH" sz="18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3.รับข้อมูลจากฝ่าย 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RD </a:t>
              </a:r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การใช้น้ำตาลทราย (โอนจาก สำนักงานใหญ่ เข้า พร้าวหอม) เพื่อทำการ 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adj.</a:t>
              </a:r>
              <a:endParaRPr lang="th-TH" sz="18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4.รับข้อมูลจากฝ่ายบัญชีต้นทุน (ยอดผลิต) นำยอดผลิตใช้ในการปันส่วนค่าใช้จ่ายให้แต่ละสาขา เพื่อทำการ 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adj.</a:t>
              </a:r>
            </a:p>
            <a:p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5.</a:t>
              </a:r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ตรวจสอบการปิด 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JOB </a:t>
              </a:r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, 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Inspection </a:t>
              </a:r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, 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AR </a:t>
              </a:r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, 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 </a:t>
              </a:r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เพื่อทำการ </a:t>
              </a:r>
              <a:r>
                <a:rPr lang="en-US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Capture </a:t>
              </a:r>
              <a:r>
                <a:rPr lang="th-TH" sz="18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  <a:p>
              <a:r>
                <a:rPr lang="th-TH" sz="1800" dirty="0">
                  <a:solidFill>
                    <a:srgbClr val="FF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			   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3.ขั้นตอนย่อย (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Sub Process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                   1.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Journal Entry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(บันทึกรายวันทั่วไป)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2.Review Journal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(แก้ไขข้อผิดพลาด) ค้นหารายการที่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ไม่ผ่าน 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 3.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Fiscal Period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(ปิดบัญชีสิ้นงวด)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 4.เรียกดูรายงานต่างๆ เช่น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Trial balance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			</a:t>
              </a:r>
            </a:p>
            <a:p>
              <a:r>
                <a:rPr lang="th-TH" sz="1800" dirty="0">
                  <a:solidFill>
                    <a:srgbClr val="FF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4.ความเสี่ยง (</a:t>
              </a:r>
              <a:r>
                <a:rPr lang="en-US" sz="1800" dirty="0">
                  <a:solidFill>
                    <a:srgbClr val="FF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Risk</a:t>
              </a:r>
              <a:r>
                <a:rPr lang="th-TH" sz="1800" dirty="0">
                  <a:solidFill>
                    <a:srgbClr val="FF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                              1.งบการเงินผันผวนไม่คงที่ การกำหนดส่งงบการเงินทุกวันที่ 15 ของทุกเดือน แต่เมื่อมี</a:t>
              </a:r>
            </a:p>
            <a:p>
              <a:r>
                <a:rPr lang="th-TH" sz="1800" dirty="0">
                  <a:solidFill>
                    <a:srgbClr val="FF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  ค่าใช้จ่ายย้อนหลังมาจึงต้องทำการแก้ไขงบการเงิน ซึ่งยอดไม่คงที่ </a:t>
              </a:r>
            </a:p>
            <a:p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CC33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5.จุดควบคุม (</a:t>
              </a:r>
              <a:r>
                <a:rPr lang="en-US" sz="1800" dirty="0">
                  <a:solidFill>
                    <a:srgbClr val="CC33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Control Point</a:t>
              </a:r>
              <a:r>
                <a:rPr lang="th-TH" sz="1800" dirty="0">
                  <a:solidFill>
                    <a:srgbClr val="CC33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                    1.กำหนดวันปิดบัญชี ของแต่ละ </a:t>
              </a:r>
              <a:r>
                <a:rPr lang="en-US" sz="1800" dirty="0">
                  <a:solidFill>
                    <a:srgbClr val="CC33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Module </a:t>
              </a:r>
              <a:r>
                <a:rPr lang="th-TH" sz="1800" dirty="0">
                  <a:solidFill>
                    <a:srgbClr val="CC33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ให้แน่นอน (ซึ่งปัจจุบันมีการกำหนดแล้วแต่ยังไม่สามารถควบคุมภายในได้)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71014-F408-4E51-8787-21A3B0B6A62D}"/>
                </a:ext>
              </a:extLst>
            </p:cNvPr>
            <p:cNvSpPr txBox="1"/>
            <p:nvPr/>
          </p:nvSpPr>
          <p:spPr>
            <a:xfrm>
              <a:off x="4725392" y="526474"/>
              <a:ext cx="3235951" cy="523220"/>
            </a:xfrm>
            <a:custGeom>
              <a:avLst/>
              <a:gdLst>
                <a:gd name="connsiteX0" fmla="*/ 0 w 3685791"/>
                <a:gd name="connsiteY0" fmla="*/ 0 h 523220"/>
                <a:gd name="connsiteX1" fmla="*/ 3685791 w 3685791"/>
                <a:gd name="connsiteY1" fmla="*/ 0 h 523220"/>
                <a:gd name="connsiteX2" fmla="*/ 3685791 w 3685791"/>
                <a:gd name="connsiteY2" fmla="*/ 523220 h 523220"/>
                <a:gd name="connsiteX3" fmla="*/ 0 w 3685791"/>
                <a:gd name="connsiteY3" fmla="*/ 523220 h 523220"/>
                <a:gd name="connsiteX4" fmla="*/ 0 w 3685791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791" h="523220" fill="none" extrusionOk="0">
                  <a:moveTo>
                    <a:pt x="0" y="0"/>
                  </a:moveTo>
                  <a:cubicBezTo>
                    <a:pt x="1667325" y="-14931"/>
                    <a:pt x="2001102" y="31643"/>
                    <a:pt x="3685791" y="0"/>
                  </a:cubicBezTo>
                  <a:cubicBezTo>
                    <a:pt x="3690356" y="249089"/>
                    <a:pt x="3648523" y="298021"/>
                    <a:pt x="3685791" y="523220"/>
                  </a:cubicBezTo>
                  <a:cubicBezTo>
                    <a:pt x="2083171" y="461166"/>
                    <a:pt x="1391487" y="469517"/>
                    <a:pt x="0" y="523220"/>
                  </a:cubicBezTo>
                  <a:cubicBezTo>
                    <a:pt x="-12499" y="408026"/>
                    <a:pt x="-37786" y="179486"/>
                    <a:pt x="0" y="0"/>
                  </a:cubicBezTo>
                  <a:close/>
                </a:path>
                <a:path w="3685791" h="523220" stroke="0" extrusionOk="0">
                  <a:moveTo>
                    <a:pt x="0" y="0"/>
                  </a:moveTo>
                  <a:cubicBezTo>
                    <a:pt x="1563991" y="-5264"/>
                    <a:pt x="2410414" y="84467"/>
                    <a:pt x="3685791" y="0"/>
                  </a:cubicBezTo>
                  <a:cubicBezTo>
                    <a:pt x="3664449" y="231117"/>
                    <a:pt x="3657650" y="379045"/>
                    <a:pt x="3685791" y="523220"/>
                  </a:cubicBezTo>
                  <a:cubicBezTo>
                    <a:pt x="3170012" y="629540"/>
                    <a:pt x="1094412" y="515571"/>
                    <a:pt x="0" y="523220"/>
                  </a:cubicBezTo>
                  <a:cubicBezTo>
                    <a:pt x="-22394" y="286161"/>
                    <a:pt x="-6816" y="236644"/>
                    <a:pt x="0" y="0"/>
                  </a:cubicBezTo>
                  <a:close/>
                </a:path>
              </a:pathLst>
            </a:custGeom>
            <a:solidFill>
              <a:srgbClr val="FFE7E7"/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/ General Ledger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308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3423182-8288-4684-AC86-222CB46FD366}"/>
              </a:ext>
            </a:extLst>
          </p:cNvPr>
          <p:cNvGrpSpPr/>
          <p:nvPr/>
        </p:nvGrpSpPr>
        <p:grpSpPr>
          <a:xfrm>
            <a:off x="423333" y="332602"/>
            <a:ext cx="11252199" cy="6183945"/>
            <a:chOff x="423333" y="332602"/>
            <a:chExt cx="11252199" cy="59551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2BC970-942A-4F82-9CF9-85AC2A706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333" y="1134533"/>
              <a:ext cx="11252199" cy="5147734"/>
            </a:xfrm>
            <a:prstGeom prst="rec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FEE15A-DD88-422D-B9BB-22C8E7088077}"/>
                </a:ext>
              </a:extLst>
            </p:cNvPr>
            <p:cNvSpPr txBox="1"/>
            <p:nvPr/>
          </p:nvSpPr>
          <p:spPr>
            <a:xfrm>
              <a:off x="5393265" y="5673919"/>
              <a:ext cx="5630334" cy="430887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ตรวจสอบที่ 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 </a:t>
              </a:r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 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ที่เราตั้งไว้ถูกต้องหรือไม่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AC63E8-CF2C-4F7D-8358-69A4C0FF894E}"/>
                </a:ext>
              </a:extLst>
            </p:cNvPr>
            <p:cNvSpPr txBox="1"/>
            <p:nvPr/>
          </p:nvSpPr>
          <p:spPr>
            <a:xfrm>
              <a:off x="1481666" y="332602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A7641B-8BE8-4ADB-97CB-B12DD66B9BEE}"/>
                </a:ext>
              </a:extLst>
            </p:cNvPr>
            <p:cNvSpPr/>
            <p:nvPr/>
          </p:nvSpPr>
          <p:spPr>
            <a:xfrm>
              <a:off x="4953825" y="4466122"/>
              <a:ext cx="6704773" cy="18216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1A147-288F-403E-9FFF-F7F6941EC01B}"/>
                </a:ext>
              </a:extLst>
            </p:cNvPr>
            <p:cNvSpPr/>
            <p:nvPr/>
          </p:nvSpPr>
          <p:spPr>
            <a:xfrm>
              <a:off x="892299" y="3666065"/>
              <a:ext cx="2147236" cy="6773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49B2302-F7ED-43C6-B5AF-E29EB51AA1EC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33" y="2184400"/>
              <a:ext cx="0" cy="365312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20057C-1937-44C5-A8F2-DA26B394A2DF}"/>
                </a:ext>
              </a:extLst>
            </p:cNvPr>
            <p:cNvCxnSpPr/>
            <p:nvPr/>
          </p:nvCxnSpPr>
          <p:spPr>
            <a:xfrm>
              <a:off x="3877733" y="5837527"/>
              <a:ext cx="9652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CF30C6-6CCE-4C63-A291-275EE4405187}"/>
                </a:ext>
              </a:extLst>
            </p:cNvPr>
            <p:cNvSpPr/>
            <p:nvPr/>
          </p:nvSpPr>
          <p:spPr>
            <a:xfrm>
              <a:off x="3589866" y="1946705"/>
              <a:ext cx="575734" cy="215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657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D49178-E6C2-46E5-B5BD-25520A9DB74E}"/>
              </a:ext>
            </a:extLst>
          </p:cNvPr>
          <p:cNvGrpSpPr/>
          <p:nvPr/>
        </p:nvGrpSpPr>
        <p:grpSpPr>
          <a:xfrm>
            <a:off x="423335" y="304803"/>
            <a:ext cx="11362266" cy="6138334"/>
            <a:chOff x="423335" y="304803"/>
            <a:chExt cx="11362266" cy="6138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B3E9ED-00C9-4406-BC62-3AFB74964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335" y="1151471"/>
              <a:ext cx="11362266" cy="5291666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BEBF40-0E8D-4519-99D0-3B1D0C4C5EEC}"/>
                </a:ext>
              </a:extLst>
            </p:cNvPr>
            <p:cNvSpPr txBox="1"/>
            <p:nvPr/>
          </p:nvSpPr>
          <p:spPr>
            <a:xfrm>
              <a:off x="1070617" y="2448055"/>
              <a:ext cx="2174363" cy="292387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เมื่อเราดึง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RECUR-1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ที่เราดึงมาใช้แล้วให้กลับไปดูที่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Recurring Journal Entry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ว่าสถานะที่ 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สถานะเปลี่ยนหรือไม่ เมื่อทำถูกต้องสถานะจะเปลี่ยน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DONE</a:t>
              </a:r>
              <a:endPara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F81623-5B31-490A-9177-51A62237C7E9}"/>
                </a:ext>
              </a:extLst>
            </p:cNvPr>
            <p:cNvSpPr txBox="1"/>
            <p:nvPr/>
          </p:nvSpPr>
          <p:spPr>
            <a:xfrm>
              <a:off x="7731640" y="3461443"/>
              <a:ext cx="3420534" cy="738664"/>
            </a:xfrm>
            <a:prstGeom prst="rect">
              <a:avLst/>
            </a:prstGeom>
            <a:solidFill>
              <a:srgbClr val="E1FFE1"/>
            </a:solidFill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จะเปลี่ยนเป็น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Done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เมื่อเรา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Recurring Journal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มาใช้แล้ว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6AC822-5718-4D0A-8E60-F3D83EF50B73}"/>
                </a:ext>
              </a:extLst>
            </p:cNvPr>
            <p:cNvSpPr/>
            <p:nvPr/>
          </p:nvSpPr>
          <p:spPr>
            <a:xfrm>
              <a:off x="10010898" y="4353305"/>
              <a:ext cx="580902" cy="3499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4C0A49-646F-4CFC-A14A-1B76A4729CEE}"/>
                </a:ext>
              </a:extLst>
            </p:cNvPr>
            <p:cNvSpPr txBox="1"/>
            <p:nvPr/>
          </p:nvSpPr>
          <p:spPr>
            <a:xfrm>
              <a:off x="1676400" y="304803"/>
              <a:ext cx="8788400" cy="553998"/>
            </a:xfrm>
            <a:custGeom>
              <a:avLst/>
              <a:gdLst>
                <a:gd name="connsiteX0" fmla="*/ 0 w 8788400"/>
                <a:gd name="connsiteY0" fmla="*/ 0 h 553998"/>
                <a:gd name="connsiteX1" fmla="*/ 8788400 w 8788400"/>
                <a:gd name="connsiteY1" fmla="*/ 0 h 553998"/>
                <a:gd name="connsiteX2" fmla="*/ 8788400 w 8788400"/>
                <a:gd name="connsiteY2" fmla="*/ 553998 h 553998"/>
                <a:gd name="connsiteX3" fmla="*/ 0 w 8788400"/>
                <a:gd name="connsiteY3" fmla="*/ 553998 h 553998"/>
                <a:gd name="connsiteX4" fmla="*/ 0 w 87884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8400" h="553998" extrusionOk="0">
                  <a:moveTo>
                    <a:pt x="0" y="0"/>
                  </a:moveTo>
                  <a:cubicBezTo>
                    <a:pt x="3943337" y="-5264"/>
                    <a:pt x="7066053" y="84467"/>
                    <a:pt x="8788400" y="0"/>
                  </a:cubicBezTo>
                  <a:cubicBezTo>
                    <a:pt x="8793022" y="60392"/>
                    <a:pt x="8748047" y="357194"/>
                    <a:pt x="8788400" y="553998"/>
                  </a:cubicBezTo>
                  <a:cubicBezTo>
                    <a:pt x="6513904" y="660318"/>
                    <a:pt x="2387872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224C3F-9F0A-49CC-9616-D7CF35E7AB54}"/>
                </a:ext>
              </a:extLst>
            </p:cNvPr>
            <p:cNvCxnSpPr>
              <a:cxnSpLocks/>
            </p:cNvCxnSpPr>
            <p:nvPr/>
          </p:nvCxnSpPr>
          <p:spPr>
            <a:xfrm>
              <a:off x="10275949" y="4004740"/>
              <a:ext cx="0" cy="346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A3DAFD-83FD-4E10-A31C-7DC0D953D40B}"/>
                </a:ext>
              </a:extLst>
            </p:cNvPr>
            <p:cNvSpPr/>
            <p:nvPr/>
          </p:nvSpPr>
          <p:spPr>
            <a:xfrm>
              <a:off x="5782737" y="4107774"/>
              <a:ext cx="495936" cy="2433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88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6BD4FAF-7FB0-46A5-95E3-5C77F2812A91}"/>
              </a:ext>
            </a:extLst>
          </p:cNvPr>
          <p:cNvGrpSpPr/>
          <p:nvPr/>
        </p:nvGrpSpPr>
        <p:grpSpPr>
          <a:xfrm>
            <a:off x="516466" y="242531"/>
            <a:ext cx="11286066" cy="6353001"/>
            <a:chOff x="516466" y="242531"/>
            <a:chExt cx="11286066" cy="6353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826C2A-DD7C-441F-93F7-3DBF0A2C6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6" y="1783142"/>
              <a:ext cx="11286066" cy="4812390"/>
            </a:xfrm>
            <a:prstGeom prst="rect">
              <a:avLst/>
            </a:prstGeom>
            <a:ln>
              <a:solidFill>
                <a:srgbClr val="7030A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36A396-AF5F-4371-B262-FF2CE46F996A}"/>
                </a:ext>
              </a:extLst>
            </p:cNvPr>
            <p:cNvSpPr txBox="1"/>
            <p:nvPr/>
          </p:nvSpPr>
          <p:spPr>
            <a:xfrm>
              <a:off x="3911595" y="2066296"/>
              <a:ext cx="626535" cy="37892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58B936-0DCB-489D-A6B8-582B7864EF73}"/>
                </a:ext>
              </a:extLst>
            </p:cNvPr>
            <p:cNvSpPr/>
            <p:nvPr/>
          </p:nvSpPr>
          <p:spPr>
            <a:xfrm>
              <a:off x="6861298" y="5683443"/>
              <a:ext cx="2604436" cy="5125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D233A-FF00-47AB-BD18-C95384825DB9}"/>
                </a:ext>
              </a:extLst>
            </p:cNvPr>
            <p:cNvSpPr txBox="1"/>
            <p:nvPr/>
          </p:nvSpPr>
          <p:spPr>
            <a:xfrm>
              <a:off x="1519765" y="242531"/>
              <a:ext cx="9211734" cy="568390"/>
            </a:xfrm>
            <a:custGeom>
              <a:avLst/>
              <a:gdLst>
                <a:gd name="connsiteX0" fmla="*/ 0 w 9211734"/>
                <a:gd name="connsiteY0" fmla="*/ 0 h 568390"/>
                <a:gd name="connsiteX1" fmla="*/ 9211734 w 9211734"/>
                <a:gd name="connsiteY1" fmla="*/ 0 h 568390"/>
                <a:gd name="connsiteX2" fmla="*/ 9211734 w 9211734"/>
                <a:gd name="connsiteY2" fmla="*/ 568390 h 568390"/>
                <a:gd name="connsiteX3" fmla="*/ 0 w 9211734"/>
                <a:gd name="connsiteY3" fmla="*/ 568390 h 568390"/>
                <a:gd name="connsiteX4" fmla="*/ 0 w 9211734"/>
                <a:gd name="connsiteY4" fmla="*/ 0 h 56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8390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163761" y="59936"/>
                    <a:pt x="9164296" y="286111"/>
                    <a:pt x="9211734" y="568390"/>
                  </a:cubicBezTo>
                  <a:cubicBezTo>
                    <a:pt x="7402905" y="674710"/>
                    <a:pt x="1976473" y="560741"/>
                    <a:pt x="0" y="568390"/>
                  </a:cubicBezTo>
                  <a:cubicBezTo>
                    <a:pt x="-17503" y="491875"/>
                    <a:pt x="40125" y="6848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9AAE53-AE3A-4047-9EE0-BE4340898528}"/>
                </a:ext>
              </a:extLst>
            </p:cNvPr>
            <p:cNvSpPr txBox="1"/>
            <p:nvPr/>
          </p:nvSpPr>
          <p:spPr>
            <a:xfrm>
              <a:off x="6798733" y="5212426"/>
              <a:ext cx="2785535" cy="410505"/>
            </a:xfrm>
            <a:prstGeom prst="rect">
              <a:avLst/>
            </a:prstGeom>
            <a:solidFill>
              <a:srgbClr val="FFEFFF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ให้ใส่จำนวนเงินที่ช่อง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CR.</a:t>
              </a:r>
              <a:endParaRPr lang="th-TH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9848CA-036F-4C1D-9692-ABA050E2B003}"/>
                </a:ext>
              </a:extLst>
            </p:cNvPr>
            <p:cNvSpPr txBox="1"/>
            <p:nvPr/>
          </p:nvSpPr>
          <p:spPr>
            <a:xfrm>
              <a:off x="3370820" y="3338007"/>
              <a:ext cx="1604437" cy="2800767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** เมื่อเราดึง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ที่สร้างไว้มาใช้แล้วจะต้องใส่มูลค่าจำนวนเงินที่ต้องการปรับปรุงด้วย ไปที่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**</a:t>
              </a:r>
              <a:endParaRPr lang="th-TH" sz="2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DE1848-83BB-479D-B06A-47117C07474A}"/>
                </a:ext>
              </a:extLst>
            </p:cNvPr>
            <p:cNvSpPr/>
            <p:nvPr/>
          </p:nvSpPr>
          <p:spPr>
            <a:xfrm>
              <a:off x="5427133" y="5173643"/>
              <a:ext cx="270932" cy="1795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E11DA6-156B-4333-8DAD-3F49C0E10995}"/>
                </a:ext>
              </a:extLst>
            </p:cNvPr>
            <p:cNvSpPr/>
            <p:nvPr/>
          </p:nvSpPr>
          <p:spPr>
            <a:xfrm>
              <a:off x="3623731" y="2186247"/>
              <a:ext cx="270932" cy="1795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3A5963-9B05-4F2A-9988-9798199EC70A}"/>
                </a:ext>
              </a:extLst>
            </p:cNvPr>
            <p:cNvSpPr/>
            <p:nvPr/>
          </p:nvSpPr>
          <p:spPr>
            <a:xfrm>
              <a:off x="6293858" y="5445977"/>
              <a:ext cx="323949" cy="27220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72E6A9-33F9-4F4B-8697-4A222E45F1AE}"/>
                </a:ext>
              </a:extLst>
            </p:cNvPr>
            <p:cNvSpPr/>
            <p:nvPr/>
          </p:nvSpPr>
          <p:spPr>
            <a:xfrm>
              <a:off x="3166533" y="2148229"/>
              <a:ext cx="442483" cy="245556"/>
            </a:xfrm>
            <a:prstGeom prst="ellipse">
              <a:avLst/>
            </a:prstGeom>
            <a:solidFill>
              <a:srgbClr val="00B05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DC803B-9C65-48B3-B60F-ED05BE9A2611}"/>
                </a:ext>
              </a:extLst>
            </p:cNvPr>
            <p:cNvSpPr/>
            <p:nvPr/>
          </p:nvSpPr>
          <p:spPr>
            <a:xfrm>
              <a:off x="999067" y="2582318"/>
              <a:ext cx="1422400" cy="3474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A05BEB-1ED8-424B-B9F6-422A20A9DE79}"/>
                </a:ext>
              </a:extLst>
            </p:cNvPr>
            <p:cNvSpPr txBox="1"/>
            <p:nvPr/>
          </p:nvSpPr>
          <p:spPr>
            <a:xfrm>
              <a:off x="3166533" y="1066199"/>
              <a:ext cx="5446188" cy="461665"/>
            </a:xfrm>
            <a:prstGeom prst="rect">
              <a:avLst/>
            </a:prstGeom>
            <a:solidFill>
              <a:srgbClr val="FFEFFF"/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วิธีใส่มูลค่าที่ต้องการ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Adjust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ทั้งด้าน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</a:t>
              </a:r>
              <a:endParaRPr lang="th-TH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BDBC41-DDBF-4C84-9874-025BADEE5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134" y="5280347"/>
              <a:ext cx="855131" cy="6124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816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55A9347C-A0BC-44BA-8FEF-CC2E61DC6C75}"/>
              </a:ext>
            </a:extLst>
          </p:cNvPr>
          <p:cNvSpPr/>
          <p:nvPr/>
        </p:nvSpPr>
        <p:spPr>
          <a:xfrm>
            <a:off x="7763934" y="5714998"/>
            <a:ext cx="201546" cy="9983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4B441-DE77-4B84-BFBC-5631BC5E14F2}"/>
              </a:ext>
            </a:extLst>
          </p:cNvPr>
          <p:cNvGrpSpPr/>
          <p:nvPr/>
        </p:nvGrpSpPr>
        <p:grpSpPr>
          <a:xfrm>
            <a:off x="537633" y="296333"/>
            <a:ext cx="11209867" cy="6265334"/>
            <a:chOff x="537633" y="296333"/>
            <a:chExt cx="11209867" cy="6265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53AA59-A18B-4CBA-BFA0-B2FCCC09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633" y="1896533"/>
              <a:ext cx="11209867" cy="4665134"/>
            </a:xfrm>
            <a:prstGeom prst="rect">
              <a:avLst/>
            </a:prstGeom>
            <a:ln>
              <a:solidFill>
                <a:srgbClr val="7030A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C81CF7-680D-41BF-AF53-DB29FC678E0A}"/>
                </a:ext>
              </a:extLst>
            </p:cNvPr>
            <p:cNvSpPr txBox="1"/>
            <p:nvPr/>
          </p:nvSpPr>
          <p:spPr>
            <a:xfrm>
              <a:off x="1913466" y="1041399"/>
              <a:ext cx="8475133" cy="677108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66FF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 เราสามารถนำ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ที่เราดึงมาใช้แล้ว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Export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Excel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และสามารถเอาข้อมูลที่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Export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สามารถ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COPY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มาใส่ใน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ได้เช่นกัน  โดยที่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Head Column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จะต้องตรงกัน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8550B9-0861-45F2-A57A-1815AB1782EA}"/>
                </a:ext>
              </a:extLst>
            </p:cNvPr>
            <p:cNvSpPr txBox="1"/>
            <p:nvPr/>
          </p:nvSpPr>
          <p:spPr>
            <a:xfrm>
              <a:off x="7065435" y="5633251"/>
              <a:ext cx="2810932" cy="430887"/>
            </a:xfrm>
            <a:prstGeom prst="rect">
              <a:avLst/>
            </a:prstGeom>
            <a:solidFill>
              <a:srgbClr val="E1FF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COPY TO EXCEL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B925BA-2CEA-4B4E-AF41-EF90EBEEEDE3}"/>
                </a:ext>
              </a:extLst>
            </p:cNvPr>
            <p:cNvSpPr txBox="1"/>
            <p:nvPr/>
          </p:nvSpPr>
          <p:spPr>
            <a:xfrm>
              <a:off x="1511299" y="296333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AE32C02-E89C-4D82-B1A8-1B02A747033F}"/>
                </a:ext>
              </a:extLst>
            </p:cNvPr>
            <p:cNvCxnSpPr/>
            <p:nvPr/>
          </p:nvCxnSpPr>
          <p:spPr>
            <a:xfrm flipV="1">
              <a:off x="6870700" y="5735247"/>
              <a:ext cx="338667" cy="305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EE063E-AD09-4D8B-8504-B6E7E2E5D636}"/>
                </a:ext>
              </a:extLst>
            </p:cNvPr>
            <p:cNvSpPr/>
            <p:nvPr/>
          </p:nvSpPr>
          <p:spPr>
            <a:xfrm>
              <a:off x="5143501" y="5876877"/>
              <a:ext cx="1786467" cy="176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680144-A29A-496C-9C8B-AB698EF01CC3}"/>
                </a:ext>
              </a:extLst>
            </p:cNvPr>
            <p:cNvSpPr/>
            <p:nvPr/>
          </p:nvSpPr>
          <p:spPr>
            <a:xfrm>
              <a:off x="5075766" y="4826000"/>
              <a:ext cx="6663267" cy="1730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51B15F-D1F6-45D3-B07B-B96DC44951B0}"/>
                </a:ext>
              </a:extLst>
            </p:cNvPr>
            <p:cNvSpPr/>
            <p:nvPr/>
          </p:nvSpPr>
          <p:spPr>
            <a:xfrm>
              <a:off x="1011765" y="2531363"/>
              <a:ext cx="1430869" cy="2672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E06C2B3-1F64-4A0E-896C-4741D081A5FE}"/>
                </a:ext>
              </a:extLst>
            </p:cNvPr>
            <p:cNvSpPr/>
            <p:nvPr/>
          </p:nvSpPr>
          <p:spPr>
            <a:xfrm>
              <a:off x="7846021" y="5753275"/>
              <a:ext cx="250694" cy="16315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336F49-6AC4-4463-B366-2576782B72BC}"/>
                </a:ext>
              </a:extLst>
            </p:cNvPr>
            <p:cNvSpPr txBox="1"/>
            <p:nvPr/>
          </p:nvSpPr>
          <p:spPr>
            <a:xfrm>
              <a:off x="3340104" y="4936067"/>
              <a:ext cx="1693333" cy="1246495"/>
            </a:xfrm>
            <a:prstGeom prst="rect">
              <a:avLst/>
            </a:prstGeom>
            <a:ln>
              <a:solidFill>
                <a:srgbClr val="0066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Export Template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Excel </a:t>
              </a:r>
              <a:endParaRPr lang="th-TH" sz="25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C12ED-F327-453B-B7C1-39D9E4C1A780}"/>
                </a:ext>
              </a:extLst>
            </p:cNvPr>
            <p:cNvSpPr/>
            <p:nvPr/>
          </p:nvSpPr>
          <p:spPr>
            <a:xfrm>
              <a:off x="5075766" y="4611193"/>
              <a:ext cx="694266" cy="176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D295856-BE57-4C4C-BABF-FAA578DE1CE4}"/>
                </a:ext>
              </a:extLst>
            </p:cNvPr>
            <p:cNvCxnSpPr>
              <a:cxnSpLocks/>
            </p:cNvCxnSpPr>
            <p:nvPr/>
          </p:nvCxnSpPr>
          <p:spPr>
            <a:xfrm>
              <a:off x="4834463" y="5688710"/>
              <a:ext cx="49529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EE8C3C-774B-4EA1-8D43-8EED4EFE6DED}"/>
                </a:ext>
              </a:extLst>
            </p:cNvPr>
            <p:cNvSpPr txBox="1"/>
            <p:nvPr/>
          </p:nvSpPr>
          <p:spPr>
            <a:xfrm>
              <a:off x="3373962" y="3080199"/>
              <a:ext cx="1634070" cy="1661993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endParaRPr lang="th-TH" sz="1700" dirty="0"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ดูรายละเอียดได้ที่ราย ทีละ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</a:t>
              </a:r>
            </a:p>
            <a:p>
              <a:r>
                <a:rPr lang="en-US" sz="1700" dirty="0">
                  <a:highlight>
                    <a:srgbClr val="66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</a:t>
              </a:r>
            </a:p>
            <a:p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จะเห็น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ของทั้ง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เรย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298292F-99E3-45F4-B19F-DBE0572D6128}"/>
                </a:ext>
              </a:extLst>
            </p:cNvPr>
            <p:cNvCxnSpPr/>
            <p:nvPr/>
          </p:nvCxnSpPr>
          <p:spPr>
            <a:xfrm>
              <a:off x="4927600" y="4653528"/>
              <a:ext cx="3725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44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29103-3F94-4F39-9E7E-1084C036B1FC}"/>
              </a:ext>
            </a:extLst>
          </p:cNvPr>
          <p:cNvGrpSpPr/>
          <p:nvPr/>
        </p:nvGrpSpPr>
        <p:grpSpPr>
          <a:xfrm>
            <a:off x="389336" y="397932"/>
            <a:ext cx="11430262" cy="5884335"/>
            <a:chOff x="389336" y="397932"/>
            <a:chExt cx="11430262" cy="5664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C600A-021C-4DC6-92FF-BE829785B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336" y="1261532"/>
              <a:ext cx="11430262" cy="4800601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238507-D258-4D4F-AFFB-2F241E04440E}"/>
                </a:ext>
              </a:extLst>
            </p:cNvPr>
            <p:cNvSpPr txBox="1"/>
            <p:nvPr/>
          </p:nvSpPr>
          <p:spPr>
            <a:xfrm>
              <a:off x="1346463" y="5087406"/>
              <a:ext cx="9727938" cy="477054"/>
            </a:xfrm>
            <a:custGeom>
              <a:avLst/>
              <a:gdLst>
                <a:gd name="connsiteX0" fmla="*/ 0 w 9727938"/>
                <a:gd name="connsiteY0" fmla="*/ 0 h 477054"/>
                <a:gd name="connsiteX1" fmla="*/ 9727938 w 9727938"/>
                <a:gd name="connsiteY1" fmla="*/ 0 h 477054"/>
                <a:gd name="connsiteX2" fmla="*/ 9727938 w 9727938"/>
                <a:gd name="connsiteY2" fmla="*/ 477054 h 477054"/>
                <a:gd name="connsiteX3" fmla="*/ 0 w 9727938"/>
                <a:gd name="connsiteY3" fmla="*/ 477054 h 477054"/>
                <a:gd name="connsiteX4" fmla="*/ 0 w 9727938"/>
                <a:gd name="connsiteY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938" h="477054" fill="none" extrusionOk="0">
                  <a:moveTo>
                    <a:pt x="0" y="0"/>
                  </a:moveTo>
                  <a:cubicBezTo>
                    <a:pt x="1683015" y="9012"/>
                    <a:pt x="5777168" y="-156634"/>
                    <a:pt x="9727938" y="0"/>
                  </a:cubicBezTo>
                  <a:cubicBezTo>
                    <a:pt x="9714271" y="91283"/>
                    <a:pt x="9748135" y="329466"/>
                    <a:pt x="9727938" y="477054"/>
                  </a:cubicBezTo>
                  <a:cubicBezTo>
                    <a:pt x="8493411" y="356069"/>
                    <a:pt x="4444425" y="361491"/>
                    <a:pt x="0" y="477054"/>
                  </a:cubicBezTo>
                  <a:cubicBezTo>
                    <a:pt x="-12418" y="247872"/>
                    <a:pt x="-30818" y="62436"/>
                    <a:pt x="0" y="0"/>
                  </a:cubicBezTo>
                  <a:close/>
                </a:path>
                <a:path w="9727938" h="477054" stroke="0" extrusionOk="0">
                  <a:moveTo>
                    <a:pt x="0" y="0"/>
                  </a:moveTo>
                  <a:cubicBezTo>
                    <a:pt x="3643533" y="-13416"/>
                    <a:pt x="7004596" y="-31857"/>
                    <a:pt x="9727938" y="0"/>
                  </a:cubicBezTo>
                  <a:cubicBezTo>
                    <a:pt x="9765478" y="227851"/>
                    <a:pt x="9716953" y="352428"/>
                    <a:pt x="9727938" y="477054"/>
                  </a:cubicBezTo>
                  <a:cubicBezTo>
                    <a:pt x="7496866" y="608162"/>
                    <a:pt x="1230187" y="618540"/>
                    <a:pt x="0" y="477054"/>
                  </a:cubicBezTo>
                  <a:cubicBezTo>
                    <a:pt x="-35142" y="301004"/>
                    <a:pt x="19678" y="161529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extLst>
                <a:ext uri="{C807C97D-BFC1-408E-A445-0C87EB9F89A2}">
                  <ask:lineSketchStyleProps xmlns:ask="http://schemas.microsoft.com/office/drawing/2018/sketchyshapes" sd="230910529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Export </a:t>
              </a:r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มาวางที่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</a:t>
              </a:r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เพื่อให้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 </a:t>
              </a:r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มีฐานข้อมูลเกี่ยวกับ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 Template </a:t>
              </a:r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ในระบบ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Epicor</a:t>
              </a:r>
              <a:endParaRPr lang="th-TH" sz="25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3B948F-A24C-42E2-8A07-20735736ABDF}"/>
                </a:ext>
              </a:extLst>
            </p:cNvPr>
            <p:cNvSpPr txBox="1"/>
            <p:nvPr/>
          </p:nvSpPr>
          <p:spPr>
            <a:xfrm>
              <a:off x="1303866" y="397932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E23FDB-783C-4600-9C49-33EA51B782EC}"/>
                </a:ext>
              </a:extLst>
            </p:cNvPr>
            <p:cNvSpPr/>
            <p:nvPr/>
          </p:nvSpPr>
          <p:spPr>
            <a:xfrm>
              <a:off x="664894" y="4217090"/>
              <a:ext cx="4609839" cy="459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356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18D482-D87D-4C4E-B98D-D0A84BCA53D1}"/>
              </a:ext>
            </a:extLst>
          </p:cNvPr>
          <p:cNvGrpSpPr/>
          <p:nvPr/>
        </p:nvGrpSpPr>
        <p:grpSpPr>
          <a:xfrm>
            <a:off x="444500" y="364065"/>
            <a:ext cx="11303000" cy="6129869"/>
            <a:chOff x="444500" y="364065"/>
            <a:chExt cx="11303000" cy="61298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E83889-1A00-4FA9-830F-3D48375F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500" y="1762921"/>
              <a:ext cx="11303000" cy="4731013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0B816-36CF-4B85-BB2B-8AEDB60CCAD4}"/>
                </a:ext>
              </a:extLst>
            </p:cNvPr>
            <p:cNvSpPr txBox="1"/>
            <p:nvPr/>
          </p:nvSpPr>
          <p:spPr>
            <a:xfrm>
              <a:off x="2034948" y="5344011"/>
              <a:ext cx="6104463" cy="769441"/>
            </a:xfrm>
            <a:custGeom>
              <a:avLst/>
              <a:gdLst>
                <a:gd name="connsiteX0" fmla="*/ 0 w 6104463"/>
                <a:gd name="connsiteY0" fmla="*/ 0 h 769441"/>
                <a:gd name="connsiteX1" fmla="*/ 6104463 w 6104463"/>
                <a:gd name="connsiteY1" fmla="*/ 0 h 769441"/>
                <a:gd name="connsiteX2" fmla="*/ 6104463 w 6104463"/>
                <a:gd name="connsiteY2" fmla="*/ 769441 h 769441"/>
                <a:gd name="connsiteX3" fmla="*/ 0 w 6104463"/>
                <a:gd name="connsiteY3" fmla="*/ 769441 h 769441"/>
                <a:gd name="connsiteX4" fmla="*/ 0 w 6104463"/>
                <a:gd name="connsiteY4" fmla="*/ 0 h 76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4463" h="769441" fill="none" extrusionOk="0">
                  <a:moveTo>
                    <a:pt x="0" y="0"/>
                  </a:moveTo>
                  <a:cubicBezTo>
                    <a:pt x="1701023" y="-50235"/>
                    <a:pt x="4656607" y="-36607"/>
                    <a:pt x="6104463" y="0"/>
                  </a:cubicBezTo>
                  <a:cubicBezTo>
                    <a:pt x="6137615" y="145397"/>
                    <a:pt x="6084703" y="493236"/>
                    <a:pt x="6104463" y="769441"/>
                  </a:cubicBezTo>
                  <a:cubicBezTo>
                    <a:pt x="3367213" y="880048"/>
                    <a:pt x="1612812" y="629004"/>
                    <a:pt x="0" y="769441"/>
                  </a:cubicBezTo>
                  <a:cubicBezTo>
                    <a:pt x="12416" y="424480"/>
                    <a:pt x="40974" y="376428"/>
                    <a:pt x="0" y="0"/>
                  </a:cubicBezTo>
                  <a:close/>
                </a:path>
                <a:path w="6104463" h="769441" stroke="0" extrusionOk="0">
                  <a:moveTo>
                    <a:pt x="0" y="0"/>
                  </a:moveTo>
                  <a:cubicBezTo>
                    <a:pt x="1994340" y="-41706"/>
                    <a:pt x="5022510" y="-163530"/>
                    <a:pt x="6104463" y="0"/>
                  </a:cubicBezTo>
                  <a:cubicBezTo>
                    <a:pt x="6118673" y="284038"/>
                    <a:pt x="6111646" y="398606"/>
                    <a:pt x="6104463" y="769441"/>
                  </a:cubicBezTo>
                  <a:cubicBezTo>
                    <a:pt x="3228611" y="921254"/>
                    <a:pt x="1437896" y="810779"/>
                    <a:pt x="0" y="769441"/>
                  </a:cubicBezTo>
                  <a:cubicBezTo>
                    <a:pt x="-45074" y="426181"/>
                    <a:pt x="53750" y="245376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301993490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Copy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File Excel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Form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ไปวางใน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Epicor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โดยกำหนดที่หัวคอลัมน์ต้องตรงกันกับในระบบ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Epicor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จึงสามารถวาง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นี้ได้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4970EE-CA46-4DDA-BA3E-A79F8CFDF16F}"/>
                </a:ext>
              </a:extLst>
            </p:cNvPr>
            <p:cNvSpPr txBox="1"/>
            <p:nvPr/>
          </p:nvSpPr>
          <p:spPr>
            <a:xfrm>
              <a:off x="1308099" y="364065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33B8B3-4FA6-40FA-8BF4-46CBB44BEB6C}"/>
                </a:ext>
              </a:extLst>
            </p:cNvPr>
            <p:cNvSpPr/>
            <p:nvPr/>
          </p:nvSpPr>
          <p:spPr>
            <a:xfrm>
              <a:off x="774699" y="4453717"/>
              <a:ext cx="10972801" cy="699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D714E0-6776-44E7-B68F-6161A1EE862F}"/>
                </a:ext>
              </a:extLst>
            </p:cNvPr>
            <p:cNvSpPr txBox="1"/>
            <p:nvPr/>
          </p:nvSpPr>
          <p:spPr>
            <a:xfrm>
              <a:off x="2180165" y="1109132"/>
              <a:ext cx="7230533" cy="430887"/>
            </a:xfrm>
            <a:prstGeom prst="rect">
              <a:avLst/>
            </a:prstGeom>
            <a:solidFill>
              <a:srgbClr val="FFE7E7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เราสามารถสร้าง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ได้จาก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Copy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ไปวางใน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Epicor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ได้เช่นกัน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F00BFE-D3B6-4B51-8277-23EA9BD43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833" y="4883875"/>
              <a:ext cx="0" cy="417332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638A29D-795D-4D6C-8BB2-C4941FA17213}"/>
                </a:ext>
              </a:extLst>
            </p:cNvPr>
            <p:cNvCxnSpPr>
              <a:cxnSpLocks/>
            </p:cNvCxnSpPr>
            <p:nvPr/>
          </p:nvCxnSpPr>
          <p:spPr>
            <a:xfrm>
              <a:off x="8151523" y="5503206"/>
              <a:ext cx="633661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2123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C408EB5-70A7-4516-A2EE-5ACC610BE222}"/>
              </a:ext>
            </a:extLst>
          </p:cNvPr>
          <p:cNvGrpSpPr/>
          <p:nvPr/>
        </p:nvGrpSpPr>
        <p:grpSpPr>
          <a:xfrm>
            <a:off x="427566" y="287868"/>
            <a:ext cx="11303000" cy="6143374"/>
            <a:chOff x="427566" y="228599"/>
            <a:chExt cx="11303000" cy="61433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3E191C-8837-4060-8973-4B06F4C85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566" y="1046440"/>
              <a:ext cx="11303000" cy="5325533"/>
            </a:xfrm>
            <a:prstGeom prst="rect">
              <a:avLst/>
            </a:prstGeom>
            <a:ln w="19050">
              <a:solidFill>
                <a:srgbClr val="7030A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CAABA0-E728-45F6-87E7-047685E1DD4B}"/>
                </a:ext>
              </a:extLst>
            </p:cNvPr>
            <p:cNvSpPr txBox="1"/>
            <p:nvPr/>
          </p:nvSpPr>
          <p:spPr>
            <a:xfrm>
              <a:off x="7365997" y="5748867"/>
              <a:ext cx="3742268" cy="523220"/>
            </a:xfrm>
            <a:prstGeom prst="rect">
              <a:avLst/>
            </a:prstGeom>
            <a:solidFill>
              <a:srgbClr val="FFEFFF"/>
            </a:solidFill>
            <a:ln>
              <a:solidFill>
                <a:srgbClr val="00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แล้วมาคลิกขวาแล้ว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Paste Insert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306A6C-05EC-429F-B078-FA16B33D19A4}"/>
                </a:ext>
              </a:extLst>
            </p:cNvPr>
            <p:cNvSpPr txBox="1"/>
            <p:nvPr/>
          </p:nvSpPr>
          <p:spPr>
            <a:xfrm>
              <a:off x="1490132" y="228599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6D2626-E41A-4DBA-AFEF-B268F788B76D}"/>
                </a:ext>
              </a:extLst>
            </p:cNvPr>
            <p:cNvSpPr/>
            <p:nvPr/>
          </p:nvSpPr>
          <p:spPr>
            <a:xfrm>
              <a:off x="5283201" y="6053663"/>
              <a:ext cx="1786466" cy="184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73AD88-6DC8-4622-A3C7-9E5505412CC3}"/>
                </a:ext>
              </a:extLst>
            </p:cNvPr>
            <p:cNvCxnSpPr/>
            <p:nvPr/>
          </p:nvCxnSpPr>
          <p:spPr>
            <a:xfrm flipH="1">
              <a:off x="6790267" y="6138332"/>
              <a:ext cx="533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FF36FD-7ED2-4247-8C18-DBA07C435A00}"/>
                </a:ext>
              </a:extLst>
            </p:cNvPr>
            <p:cNvSpPr/>
            <p:nvPr/>
          </p:nvSpPr>
          <p:spPr>
            <a:xfrm>
              <a:off x="821251" y="1667920"/>
              <a:ext cx="1786466" cy="184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394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A2A964-8580-4033-A266-53E50664F426}"/>
              </a:ext>
            </a:extLst>
          </p:cNvPr>
          <p:cNvGrpSpPr/>
          <p:nvPr/>
        </p:nvGrpSpPr>
        <p:grpSpPr>
          <a:xfrm>
            <a:off x="385233" y="313269"/>
            <a:ext cx="11421534" cy="6053667"/>
            <a:chOff x="385233" y="245533"/>
            <a:chExt cx="11421534" cy="60536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E2D5CE-94F7-4E95-9CC0-6CF824AA2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233" y="1058333"/>
              <a:ext cx="11421534" cy="524086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440EAD-741C-442A-B426-7B7E7759BFE2}"/>
                </a:ext>
              </a:extLst>
            </p:cNvPr>
            <p:cNvSpPr txBox="1"/>
            <p:nvPr/>
          </p:nvSpPr>
          <p:spPr>
            <a:xfrm>
              <a:off x="3234268" y="3179918"/>
              <a:ext cx="1625599" cy="1785104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จากตัวอย่างเมื่อวางเสร็จเรียบร้อยระบบจะสร้าง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LINE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 ที่เพิ่มเข้าไป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0994A-7BEB-4BB4-9A0A-812B9BD78978}"/>
                </a:ext>
              </a:extLst>
            </p:cNvPr>
            <p:cNvSpPr/>
            <p:nvPr/>
          </p:nvSpPr>
          <p:spPr>
            <a:xfrm>
              <a:off x="5123985" y="5715000"/>
              <a:ext cx="6576162" cy="347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B67CAA-F827-44E3-9BA7-D07878C85132}"/>
                </a:ext>
              </a:extLst>
            </p:cNvPr>
            <p:cNvSpPr/>
            <p:nvPr/>
          </p:nvSpPr>
          <p:spPr>
            <a:xfrm>
              <a:off x="3708401" y="2506132"/>
              <a:ext cx="43180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DDB77D-082A-4400-A907-A560AA079E71}"/>
                </a:ext>
              </a:extLst>
            </p:cNvPr>
            <p:cNvSpPr txBox="1"/>
            <p:nvPr/>
          </p:nvSpPr>
          <p:spPr>
            <a:xfrm>
              <a:off x="1515532" y="245533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4B7505-065A-4B34-9799-DF1606E008CA}"/>
                </a:ext>
              </a:extLst>
            </p:cNvPr>
            <p:cNvCxnSpPr/>
            <p:nvPr/>
          </p:nvCxnSpPr>
          <p:spPr>
            <a:xfrm flipV="1">
              <a:off x="3898898" y="2853267"/>
              <a:ext cx="0" cy="326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F6E57C-0A7D-47F8-B0E9-F16EE1A521ED}"/>
                </a:ext>
              </a:extLst>
            </p:cNvPr>
            <p:cNvCxnSpPr>
              <a:cxnSpLocks/>
            </p:cNvCxnSpPr>
            <p:nvPr/>
          </p:nvCxnSpPr>
          <p:spPr>
            <a:xfrm>
              <a:off x="4131734" y="4961464"/>
              <a:ext cx="864463" cy="838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FCE779-C568-4BD0-8CBD-B0C3D51FE6F9}"/>
                </a:ext>
              </a:extLst>
            </p:cNvPr>
            <p:cNvSpPr/>
            <p:nvPr/>
          </p:nvSpPr>
          <p:spPr>
            <a:xfrm>
              <a:off x="821251" y="1921922"/>
              <a:ext cx="1786466" cy="184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2102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A02D16B-59E0-44BA-BD4C-448D6BB29F11}"/>
              </a:ext>
            </a:extLst>
          </p:cNvPr>
          <p:cNvGrpSpPr/>
          <p:nvPr/>
        </p:nvGrpSpPr>
        <p:grpSpPr>
          <a:xfrm>
            <a:off x="558800" y="237066"/>
            <a:ext cx="11074400" cy="6256867"/>
            <a:chOff x="558800" y="237066"/>
            <a:chExt cx="11074400" cy="62568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09A60B-FF21-4BC2-9474-9BAF03A7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00" y="1058333"/>
              <a:ext cx="11074400" cy="5435600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59C079-171C-4CD9-A1B0-CE4D62E75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995" y="3244212"/>
              <a:ext cx="2968937" cy="2164510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B3F404-BD62-4868-93B5-97530F7B058F}"/>
                </a:ext>
              </a:extLst>
            </p:cNvPr>
            <p:cNvSpPr txBox="1"/>
            <p:nvPr/>
          </p:nvSpPr>
          <p:spPr>
            <a:xfrm>
              <a:off x="8927924" y="2184404"/>
              <a:ext cx="2463800" cy="1631216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เมื่อเราได้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Journal Entry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มาแล้ว ให้มาตรวจสอบที่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Total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หรือไม่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/ CR. = Balance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998EBE-F7D6-4449-8CDF-2659977260BC}"/>
                </a:ext>
              </a:extLst>
            </p:cNvPr>
            <p:cNvSpPr/>
            <p:nvPr/>
          </p:nvSpPr>
          <p:spPr>
            <a:xfrm>
              <a:off x="9008536" y="3880844"/>
              <a:ext cx="2373773" cy="8297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FB4A94-E32F-479D-9A63-EEFB9364E266}"/>
                </a:ext>
              </a:extLst>
            </p:cNvPr>
            <p:cNvSpPr txBox="1"/>
            <p:nvPr/>
          </p:nvSpPr>
          <p:spPr>
            <a:xfrm>
              <a:off x="5528738" y="1869644"/>
              <a:ext cx="2463800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ไปที่คำสั่ง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Action     Print Edit list 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แล้วไปที่แว่นขยาย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2E9691-722F-48DE-B549-3EFA3AD56276}"/>
                </a:ext>
              </a:extLst>
            </p:cNvPr>
            <p:cNvSpPr txBox="1"/>
            <p:nvPr/>
          </p:nvSpPr>
          <p:spPr>
            <a:xfrm>
              <a:off x="3160929" y="3941746"/>
              <a:ext cx="1557868" cy="7694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Edit List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06651-1A63-43CE-AE89-E4B2C0A5869D}"/>
                </a:ext>
              </a:extLst>
            </p:cNvPr>
            <p:cNvSpPr txBox="1"/>
            <p:nvPr/>
          </p:nvSpPr>
          <p:spPr>
            <a:xfrm>
              <a:off x="1371596" y="237066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9B7AC6-D0A2-4ECC-BD8C-EB5B9D63B3A7}"/>
                </a:ext>
              </a:extLst>
            </p:cNvPr>
            <p:cNvSpPr/>
            <p:nvPr/>
          </p:nvSpPr>
          <p:spPr>
            <a:xfrm>
              <a:off x="9371743" y="4275668"/>
              <a:ext cx="385714" cy="3003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753A38-CF8B-4E32-BCDF-1288E98C3248}"/>
                </a:ext>
              </a:extLst>
            </p:cNvPr>
            <p:cNvSpPr/>
            <p:nvPr/>
          </p:nvSpPr>
          <p:spPr>
            <a:xfrm>
              <a:off x="5080000" y="1879599"/>
              <a:ext cx="414866" cy="279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005193A-FC3A-4B8E-AE20-2D9A7E13747C}"/>
                </a:ext>
              </a:extLst>
            </p:cNvPr>
            <p:cNvSpPr/>
            <p:nvPr/>
          </p:nvSpPr>
          <p:spPr>
            <a:xfrm>
              <a:off x="7010399" y="2057400"/>
              <a:ext cx="237067" cy="11742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867F14-2706-4B5F-A9FE-67518661B9CB}"/>
                </a:ext>
              </a:extLst>
            </p:cNvPr>
            <p:cNvSpPr/>
            <p:nvPr/>
          </p:nvSpPr>
          <p:spPr>
            <a:xfrm>
              <a:off x="4038591" y="1604458"/>
              <a:ext cx="1490147" cy="1766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A34652-F174-412B-A673-8E338D245009}"/>
                </a:ext>
              </a:extLst>
            </p:cNvPr>
            <p:cNvSpPr/>
            <p:nvPr/>
          </p:nvSpPr>
          <p:spPr>
            <a:xfrm>
              <a:off x="1482988" y="4718546"/>
              <a:ext cx="1624282" cy="1921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1C8B9D-E144-4E82-8AFF-BC15ABCDF038}"/>
                </a:ext>
              </a:extLst>
            </p:cNvPr>
            <p:cNvCxnSpPr/>
            <p:nvPr/>
          </p:nvCxnSpPr>
          <p:spPr>
            <a:xfrm flipV="1">
              <a:off x="2726267" y="4275668"/>
              <a:ext cx="397481" cy="397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9B7904-E03D-45D2-83DD-8B21938A6D61}"/>
                </a:ext>
              </a:extLst>
            </p:cNvPr>
            <p:cNvSpPr/>
            <p:nvPr/>
          </p:nvSpPr>
          <p:spPr>
            <a:xfrm>
              <a:off x="2683935" y="4064000"/>
              <a:ext cx="330198" cy="30480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</a:t>
              </a:r>
              <a:endParaRPr lang="th-TH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165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622F37-3F0B-4442-9D5F-815CBB1AD9E6}"/>
              </a:ext>
            </a:extLst>
          </p:cNvPr>
          <p:cNvGrpSpPr/>
          <p:nvPr/>
        </p:nvGrpSpPr>
        <p:grpSpPr>
          <a:xfrm>
            <a:off x="338668" y="372535"/>
            <a:ext cx="11497733" cy="5902595"/>
            <a:chOff x="321734" y="287868"/>
            <a:chExt cx="11497733" cy="59025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7C7499-5302-4050-9E81-1EAA3090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734" y="1896537"/>
              <a:ext cx="11497733" cy="4293926"/>
            </a:xfrm>
            <a:custGeom>
              <a:avLst/>
              <a:gdLst>
                <a:gd name="connsiteX0" fmla="*/ 0 w 11497733"/>
                <a:gd name="connsiteY0" fmla="*/ 0 h 4293926"/>
                <a:gd name="connsiteX1" fmla="*/ 11497733 w 11497733"/>
                <a:gd name="connsiteY1" fmla="*/ 0 h 4293926"/>
                <a:gd name="connsiteX2" fmla="*/ 11497733 w 11497733"/>
                <a:gd name="connsiteY2" fmla="*/ 4293926 h 4293926"/>
                <a:gd name="connsiteX3" fmla="*/ 0 w 11497733"/>
                <a:gd name="connsiteY3" fmla="*/ 4293926 h 4293926"/>
                <a:gd name="connsiteX4" fmla="*/ 0 w 11497733"/>
                <a:gd name="connsiteY4" fmla="*/ 0 h 429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7733" h="4293926" fill="none" extrusionOk="0">
                  <a:moveTo>
                    <a:pt x="0" y="0"/>
                  </a:moveTo>
                  <a:cubicBezTo>
                    <a:pt x="4903128" y="1889"/>
                    <a:pt x="6668614" y="-112169"/>
                    <a:pt x="11497733" y="0"/>
                  </a:cubicBezTo>
                  <a:cubicBezTo>
                    <a:pt x="11506052" y="1162657"/>
                    <a:pt x="11527542" y="2854413"/>
                    <a:pt x="11497733" y="4293926"/>
                  </a:cubicBezTo>
                  <a:cubicBezTo>
                    <a:pt x="8131162" y="4457734"/>
                    <a:pt x="5330990" y="4379206"/>
                    <a:pt x="0" y="4293926"/>
                  </a:cubicBezTo>
                  <a:cubicBezTo>
                    <a:pt x="117190" y="3723354"/>
                    <a:pt x="18884" y="1752338"/>
                    <a:pt x="0" y="0"/>
                  </a:cubicBezTo>
                  <a:close/>
                </a:path>
                <a:path w="11497733" h="4293926" stroke="0" extrusionOk="0">
                  <a:moveTo>
                    <a:pt x="0" y="0"/>
                  </a:moveTo>
                  <a:cubicBezTo>
                    <a:pt x="5351799" y="-95702"/>
                    <a:pt x="6323362" y="7116"/>
                    <a:pt x="11497733" y="0"/>
                  </a:cubicBezTo>
                  <a:cubicBezTo>
                    <a:pt x="11340357" y="1409123"/>
                    <a:pt x="11369135" y="2910000"/>
                    <a:pt x="11497733" y="4293926"/>
                  </a:cubicBezTo>
                  <a:cubicBezTo>
                    <a:pt x="6762194" y="4219993"/>
                    <a:pt x="5658970" y="4446821"/>
                    <a:pt x="0" y="4293926"/>
                  </a:cubicBezTo>
                  <a:cubicBezTo>
                    <a:pt x="-57962" y="3515595"/>
                    <a:pt x="-57334" y="849947"/>
                    <a:pt x="0" y="0"/>
                  </a:cubicBezTo>
                  <a:close/>
                </a:path>
              </a:pathLst>
            </a:custGeom>
            <a:ln w="28575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6943221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447ED47-9849-4B21-86EC-16FE7C9D5E5C}"/>
                </a:ext>
              </a:extLst>
            </p:cNvPr>
            <p:cNvSpPr txBox="1"/>
            <p:nvPr/>
          </p:nvSpPr>
          <p:spPr>
            <a:xfrm>
              <a:off x="1659464" y="1158845"/>
              <a:ext cx="8788402" cy="430887"/>
            </a:xfrm>
            <a:prstGeom prst="rect">
              <a:avLst/>
            </a:prstGeom>
            <a:solidFill>
              <a:srgbClr val="DDFFFF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ทำการตรวจสอบรายการ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ว่า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DR. / CR.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ถูกหรือไม่ และตรวจสอบจำนวนเงิน ว่า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Balance 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00716A-551F-4891-8323-A2B34EE6EC1A}"/>
                </a:ext>
              </a:extLst>
            </p:cNvPr>
            <p:cNvSpPr txBox="1"/>
            <p:nvPr/>
          </p:nvSpPr>
          <p:spPr>
            <a:xfrm>
              <a:off x="4024132" y="5352878"/>
              <a:ext cx="3767666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จบการทำ 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ENTRY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779D8B-73A3-4974-949C-7F2983BB163A}"/>
                </a:ext>
              </a:extLst>
            </p:cNvPr>
            <p:cNvSpPr txBox="1"/>
            <p:nvPr/>
          </p:nvSpPr>
          <p:spPr>
            <a:xfrm>
              <a:off x="1481665" y="287868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9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D6277-FA87-4166-9785-96134ECB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</a:t>
            </a:fld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701D-8FB6-45DB-80E1-16384538AF6E}"/>
              </a:ext>
            </a:extLst>
          </p:cNvPr>
          <p:cNvSpPr txBox="1"/>
          <p:nvPr/>
        </p:nvSpPr>
        <p:spPr>
          <a:xfrm>
            <a:off x="304799" y="1059134"/>
            <a:ext cx="11683999" cy="5509200"/>
          </a:xfrm>
          <a:custGeom>
            <a:avLst/>
            <a:gdLst>
              <a:gd name="connsiteX0" fmla="*/ 0 w 11683999"/>
              <a:gd name="connsiteY0" fmla="*/ 0 h 5509200"/>
              <a:gd name="connsiteX1" fmla="*/ 11683999 w 11683999"/>
              <a:gd name="connsiteY1" fmla="*/ 0 h 5509200"/>
              <a:gd name="connsiteX2" fmla="*/ 11683999 w 11683999"/>
              <a:gd name="connsiteY2" fmla="*/ 5509200 h 5509200"/>
              <a:gd name="connsiteX3" fmla="*/ 0 w 11683999"/>
              <a:gd name="connsiteY3" fmla="*/ 5509200 h 5509200"/>
              <a:gd name="connsiteX4" fmla="*/ 0 w 11683999"/>
              <a:gd name="connsiteY4" fmla="*/ 0 h 55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3999" h="5509200" fill="none" extrusionOk="0">
                <a:moveTo>
                  <a:pt x="0" y="0"/>
                </a:moveTo>
                <a:cubicBezTo>
                  <a:pt x="5003865" y="100380"/>
                  <a:pt x="9641386" y="163524"/>
                  <a:pt x="11683999" y="0"/>
                </a:cubicBezTo>
                <a:cubicBezTo>
                  <a:pt x="11755906" y="1655319"/>
                  <a:pt x="11693539" y="3073551"/>
                  <a:pt x="11683999" y="5509200"/>
                </a:cubicBezTo>
                <a:cubicBezTo>
                  <a:pt x="9516482" y="5356556"/>
                  <a:pt x="3134426" y="5451883"/>
                  <a:pt x="0" y="5509200"/>
                </a:cubicBezTo>
                <a:cubicBezTo>
                  <a:pt x="-59817" y="3564830"/>
                  <a:pt x="41153" y="1029309"/>
                  <a:pt x="0" y="0"/>
                </a:cubicBezTo>
                <a:close/>
              </a:path>
              <a:path w="11683999" h="5509200" stroke="0" extrusionOk="0">
                <a:moveTo>
                  <a:pt x="0" y="0"/>
                </a:moveTo>
                <a:cubicBezTo>
                  <a:pt x="3835699" y="1288"/>
                  <a:pt x="9485382" y="-155412"/>
                  <a:pt x="11683999" y="0"/>
                </a:cubicBezTo>
                <a:cubicBezTo>
                  <a:pt x="11727478" y="2156092"/>
                  <a:pt x="11829409" y="3974243"/>
                  <a:pt x="11683999" y="5509200"/>
                </a:cubicBezTo>
                <a:cubicBezTo>
                  <a:pt x="8940728" y="5420330"/>
                  <a:pt x="1718126" y="5420858"/>
                  <a:pt x="0" y="5509200"/>
                </a:cubicBezTo>
                <a:cubicBezTo>
                  <a:pt x="-96869" y="4413848"/>
                  <a:pt x="166386" y="2356433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FE5"/>
              </a:gs>
              <a:gs pos="74000">
                <a:srgbClr val="DDFFFF"/>
              </a:gs>
              <a:gs pos="83000">
                <a:srgbClr val="F3F6FB"/>
              </a:gs>
              <a:gs pos="100000">
                <a:srgbClr val="FFFFCC"/>
              </a:gs>
            </a:gsLst>
            <a:lin ang="5400000" scaled="1"/>
          </a:gradFill>
          <a:ln>
            <a:solidFill>
              <a:srgbClr val="FF00FF"/>
            </a:solidFill>
            <a:extLst>
              <a:ext uri="{C807C97D-BFC1-408E-A445-0C87EB9F89A2}">
                <ask:lineSketchStyleProps xmlns:ask="http://schemas.microsoft.com/office/drawing/2018/sketchyshapes" sd="29073184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US" sz="2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1. GLP010 -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การบันทึกรายการสมุดบัญชีรายวันที่เกิดขึ้นเป็นประจำและรายวันทั่วไป(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Apply Recurring Journal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(การสร้าง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template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แล้วดึงมาใช้งาน)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&amp; Journal Entry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(การบันทึกเอง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 เช่น การ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Adj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การปันส่วนค่าใช้จ่าย  มีวิธีการทำได้ 2 วิธี</a:t>
            </a: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1.1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Recuring Journal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คือการ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Set Template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ไว้ แล้วทำการเรียก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Template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ที่สร้างไว้มาใส่มูลค่า เมื่อเสร็จแล้วทำการ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POST</a:t>
            </a:r>
          </a:p>
          <a:p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1.2 Journal Entry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คือการบันทึกตรง โดยการบันทึก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Debit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และ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Credit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เอง</a:t>
            </a:r>
          </a:p>
          <a:p>
            <a:endParaRPr lang="th-TH" sz="2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2.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GLP020 –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การกลับรายการอัตโนมัติ 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Automatic Transaction  Reversal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   เราสามารถทำได้ 2 วิธี</a:t>
            </a: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2.1 กดปุ่ม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Revers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ตั้งต่ตอนที่เราบันทึก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JV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แรกเข้าไป โดยที่เราสามารถกำหนดวันที่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Revers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ไปได้เรย</a:t>
            </a: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2.2 เมื่อเราบันทึกรายการไปแล้ว และทำการ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Post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แล้ว เมื่อถึงวันที่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Revers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เราสามารถเลือกได้ว่าเราต้องการให้ระบบ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Revers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ช่วงเวลาไหน</a:t>
            </a:r>
          </a:p>
          <a:p>
            <a:endParaRPr lang="th-TH" sz="2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3.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GLP030 –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การแก้ไขข้อผิดพลาด 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Review Journal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</a:t>
            </a:r>
          </a:p>
          <a:p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Transaction 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ที่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Post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ไปแล้ว ทุก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เมื่อระบบเจอข้อผิดพลาดให้เข้าไปดูตัวที่ติด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Review Journal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ว่าติดที่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ไหนที่ติด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Review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AP / AR / GL / INVENTORY / FIX ASSET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แล้วทำการแก้ไขตามขั้นตอน</a:t>
            </a:r>
          </a:p>
          <a:p>
            <a:endParaRPr lang="th-TH" sz="2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4.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GLP040 –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การปิดสิ้นงวดบัญชี 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Close Fiscal Periods / Year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</a:t>
            </a: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เมื่อทุก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ปิดงานเรียบร้อยแล้ว เราสามารถปิดบัญชีสิ้นปีได้เลย (สามารถเลือกได้ว่าปิดทีละ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หรือสามารถปิดรวมได้เลย)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ADFC7-29E1-4AF2-95A5-72EE7654267F}"/>
              </a:ext>
            </a:extLst>
          </p:cNvPr>
          <p:cNvSpPr txBox="1"/>
          <p:nvPr/>
        </p:nvSpPr>
        <p:spPr>
          <a:xfrm>
            <a:off x="2142067" y="190120"/>
            <a:ext cx="8221133" cy="646331"/>
          </a:xfrm>
          <a:custGeom>
            <a:avLst/>
            <a:gdLst>
              <a:gd name="connsiteX0" fmla="*/ 0 w 8221133"/>
              <a:gd name="connsiteY0" fmla="*/ 0 h 646331"/>
              <a:gd name="connsiteX1" fmla="*/ 8221133 w 8221133"/>
              <a:gd name="connsiteY1" fmla="*/ 0 h 646331"/>
              <a:gd name="connsiteX2" fmla="*/ 8221133 w 8221133"/>
              <a:gd name="connsiteY2" fmla="*/ 646331 h 646331"/>
              <a:gd name="connsiteX3" fmla="*/ 0 w 8221133"/>
              <a:gd name="connsiteY3" fmla="*/ 646331 h 646331"/>
              <a:gd name="connsiteX4" fmla="*/ 0 w 8221133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1133" h="646331" extrusionOk="0">
                <a:moveTo>
                  <a:pt x="0" y="0"/>
                </a:moveTo>
                <a:cubicBezTo>
                  <a:pt x="1951956" y="69162"/>
                  <a:pt x="6247133" y="9900"/>
                  <a:pt x="8221133" y="0"/>
                </a:cubicBezTo>
                <a:cubicBezTo>
                  <a:pt x="8264599" y="103690"/>
                  <a:pt x="8274905" y="521900"/>
                  <a:pt x="8221133" y="646331"/>
                </a:cubicBezTo>
                <a:cubicBezTo>
                  <a:pt x="6001830" y="659167"/>
                  <a:pt x="2244334" y="559678"/>
                  <a:pt x="0" y="646331"/>
                </a:cubicBezTo>
                <a:cubicBezTo>
                  <a:pt x="-7490" y="566488"/>
                  <a:pt x="-42831" y="297521"/>
                  <a:pt x="0" y="0"/>
                </a:cubicBezTo>
                <a:close/>
              </a:path>
            </a:pathLst>
          </a:custGeom>
          <a:noFill/>
          <a:ln>
            <a:solidFill>
              <a:srgbClr val="6600FF"/>
            </a:solidFill>
            <a:extLst>
              <a:ext uri="{C807C97D-BFC1-408E-A445-0C87EB9F89A2}">
                <ask:lineSketchStyleProps xmlns:ask="http://schemas.microsoft.com/office/drawing/2018/sketchyshapes" sd="214976104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คู่มือการปฎิบัติงาน </a:t>
            </a:r>
            <a:r>
              <a:rPr lang="en-US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General  Ledger</a:t>
            </a:r>
            <a:endParaRPr lang="th-TH" sz="36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971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65C70F-10B3-4C69-8FFA-A3949B7E1279}"/>
              </a:ext>
            </a:extLst>
          </p:cNvPr>
          <p:cNvSpPr/>
          <p:nvPr/>
        </p:nvSpPr>
        <p:spPr>
          <a:xfrm>
            <a:off x="4343390" y="2489522"/>
            <a:ext cx="4910677" cy="24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30C4E-25CB-42A7-9863-F72F1B886D43}"/>
              </a:ext>
            </a:extLst>
          </p:cNvPr>
          <p:cNvGrpSpPr/>
          <p:nvPr/>
        </p:nvGrpSpPr>
        <p:grpSpPr>
          <a:xfrm>
            <a:off x="524933" y="321734"/>
            <a:ext cx="11175999" cy="6110878"/>
            <a:chOff x="524933" y="321734"/>
            <a:chExt cx="11175999" cy="61108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53AA7D-AC86-4A4D-8D2E-4B04860C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933" y="1754196"/>
              <a:ext cx="11175999" cy="4678416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E17B54-D0FE-4AB1-93DE-223BCCB0A72E}"/>
                </a:ext>
              </a:extLst>
            </p:cNvPr>
            <p:cNvSpPr txBox="1"/>
            <p:nvPr/>
          </p:nvSpPr>
          <p:spPr>
            <a:xfrm>
              <a:off x="1498599" y="321734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7AA19D-3AD2-4AF9-9656-65091BFCEF41}"/>
                </a:ext>
              </a:extLst>
            </p:cNvPr>
            <p:cNvSpPr txBox="1"/>
            <p:nvPr/>
          </p:nvSpPr>
          <p:spPr>
            <a:xfrm>
              <a:off x="2506133" y="1027555"/>
              <a:ext cx="7179734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Adjust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โดยการบันทึกบัญชีเอง (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DC03C-EC1E-4EE0-A384-595CD28FA084}"/>
                </a:ext>
              </a:extLst>
            </p:cNvPr>
            <p:cNvSpPr/>
            <p:nvPr/>
          </p:nvSpPr>
          <p:spPr>
            <a:xfrm>
              <a:off x="948257" y="4005056"/>
              <a:ext cx="1964276" cy="541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8E9271-0156-414C-B277-F04A49674950}"/>
                </a:ext>
              </a:extLst>
            </p:cNvPr>
            <p:cNvSpPr/>
            <p:nvPr/>
          </p:nvSpPr>
          <p:spPr>
            <a:xfrm>
              <a:off x="4402655" y="2963333"/>
              <a:ext cx="1380077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492E4A-C270-40F7-8768-A53F3ABC964C}"/>
                </a:ext>
              </a:extLst>
            </p:cNvPr>
            <p:cNvSpPr/>
            <p:nvPr/>
          </p:nvSpPr>
          <p:spPr>
            <a:xfrm>
              <a:off x="2489198" y="3683000"/>
              <a:ext cx="330202" cy="32205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66EBEF-8AD3-4913-B509-97F45C73E4C3}"/>
                </a:ext>
              </a:extLst>
            </p:cNvPr>
            <p:cNvSpPr/>
            <p:nvPr/>
          </p:nvSpPr>
          <p:spPr>
            <a:xfrm>
              <a:off x="5909733" y="2895599"/>
              <a:ext cx="364067" cy="3132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9193B0-8DBD-4556-99FD-74658632760B}"/>
                </a:ext>
              </a:extLst>
            </p:cNvPr>
            <p:cNvSpPr txBox="1"/>
            <p:nvPr/>
          </p:nvSpPr>
          <p:spPr>
            <a:xfrm>
              <a:off x="9685866" y="2963333"/>
              <a:ext cx="1693333" cy="1785104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rgbClr val="0066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ขั้นตอนการทำ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Journal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เพิ่ม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663B94-9565-4EA6-AB31-03412B359126}"/>
                </a:ext>
              </a:extLst>
            </p:cNvPr>
            <p:cNvSpPr/>
            <p:nvPr/>
          </p:nvSpPr>
          <p:spPr>
            <a:xfrm>
              <a:off x="3344333" y="2129850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F9DD25-8FDF-459B-9023-42C836019230}"/>
                </a:ext>
              </a:extLst>
            </p:cNvPr>
            <p:cNvSpPr/>
            <p:nvPr/>
          </p:nvSpPr>
          <p:spPr>
            <a:xfrm>
              <a:off x="3615264" y="2087515"/>
              <a:ext cx="304800" cy="299389"/>
            </a:xfrm>
            <a:prstGeom prst="ellipse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3</a:t>
              </a:r>
              <a:endParaRPr lang="th-TH" sz="2000" dirty="0">
                <a:solidFill>
                  <a:srgbClr val="002060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AE46B42-F386-4CB4-8F5E-518892586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8289" y="2386904"/>
              <a:ext cx="1578097" cy="121937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2C87C2-F900-487C-AB75-8EB5D187A663}"/>
                </a:ext>
              </a:extLst>
            </p:cNvPr>
            <p:cNvSpPr/>
            <p:nvPr/>
          </p:nvSpPr>
          <p:spPr>
            <a:xfrm>
              <a:off x="2633131" y="2386905"/>
              <a:ext cx="728136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54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564F-6F5C-4ADE-BA05-6AED5E4DDBE7}"/>
              </a:ext>
            </a:extLst>
          </p:cNvPr>
          <p:cNvGrpSpPr/>
          <p:nvPr/>
        </p:nvGrpSpPr>
        <p:grpSpPr>
          <a:xfrm>
            <a:off x="520699" y="321734"/>
            <a:ext cx="11167533" cy="6090612"/>
            <a:chOff x="520699" y="321734"/>
            <a:chExt cx="11167533" cy="6090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CB0DF2-2B1A-47F9-B3A7-CBD164B93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99" y="1702598"/>
              <a:ext cx="11167533" cy="4709748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27F831-53A4-4A7E-BDC1-6D4F4F152B23}"/>
                </a:ext>
              </a:extLst>
            </p:cNvPr>
            <p:cNvSpPr/>
            <p:nvPr/>
          </p:nvSpPr>
          <p:spPr>
            <a:xfrm>
              <a:off x="1066791" y="3767828"/>
              <a:ext cx="2175942" cy="685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0CA6F2-52B3-4437-8731-9AEA3587D961}"/>
                </a:ext>
              </a:extLst>
            </p:cNvPr>
            <p:cNvSpPr/>
            <p:nvPr/>
          </p:nvSpPr>
          <p:spPr>
            <a:xfrm>
              <a:off x="3429000" y="2011319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086EE6-AD46-44E7-87C3-939921C89A45}"/>
                </a:ext>
              </a:extLst>
            </p:cNvPr>
            <p:cNvSpPr txBox="1"/>
            <p:nvPr/>
          </p:nvSpPr>
          <p:spPr>
            <a:xfrm>
              <a:off x="1498599" y="321734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37E97-03EE-4BD6-B850-0775BE5B48ED}"/>
                </a:ext>
              </a:extLst>
            </p:cNvPr>
            <p:cNvSpPr txBox="1"/>
            <p:nvPr/>
          </p:nvSpPr>
          <p:spPr>
            <a:xfrm>
              <a:off x="2506133" y="1027555"/>
              <a:ext cx="7179734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Adjust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โดยการบันทึกบัญชีเอง (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1A53E5-A0A4-4E9F-AC59-30EE52AEE512}"/>
                </a:ext>
              </a:extLst>
            </p:cNvPr>
            <p:cNvSpPr/>
            <p:nvPr/>
          </p:nvSpPr>
          <p:spPr>
            <a:xfrm>
              <a:off x="3496733" y="2392317"/>
              <a:ext cx="956734" cy="2449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CED476-F840-47CA-B446-74D8DFF1004A}"/>
                </a:ext>
              </a:extLst>
            </p:cNvPr>
            <p:cNvSpPr/>
            <p:nvPr/>
          </p:nvSpPr>
          <p:spPr>
            <a:xfrm>
              <a:off x="5435600" y="2836495"/>
              <a:ext cx="6163732" cy="2108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10C7DC-6A0E-4396-803B-F601D9EC5C6C}"/>
                </a:ext>
              </a:extLst>
            </p:cNvPr>
            <p:cNvSpPr/>
            <p:nvPr/>
          </p:nvSpPr>
          <p:spPr>
            <a:xfrm>
              <a:off x="2269067" y="3852333"/>
              <a:ext cx="338666" cy="2201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70D89F-0A9B-4F00-9E34-DA12859F3274}"/>
                </a:ext>
              </a:extLst>
            </p:cNvPr>
            <p:cNvSpPr/>
            <p:nvPr/>
          </p:nvSpPr>
          <p:spPr>
            <a:xfrm>
              <a:off x="4533902" y="2377641"/>
              <a:ext cx="338666" cy="245534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933C89C-26C8-448F-985A-B6887112D70A}"/>
                </a:ext>
              </a:extLst>
            </p:cNvPr>
            <p:cNvCxnSpPr/>
            <p:nvPr/>
          </p:nvCxnSpPr>
          <p:spPr>
            <a:xfrm>
              <a:off x="5063067" y="2624666"/>
              <a:ext cx="778934" cy="7789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6B304-5FE9-4023-A075-ABF66A1F3341}"/>
                </a:ext>
              </a:extLst>
            </p:cNvPr>
            <p:cNvSpPr txBox="1"/>
            <p:nvPr/>
          </p:nvSpPr>
          <p:spPr>
            <a:xfrm>
              <a:off x="3530599" y="3302564"/>
              <a:ext cx="1790700" cy="1785104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rgbClr val="0066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ขั้นตอนการทำ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Journal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Journal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867818-86EC-45EB-B6CC-874394CC1244}"/>
                </a:ext>
              </a:extLst>
            </p:cNvPr>
            <p:cNvSpPr/>
            <p:nvPr/>
          </p:nvSpPr>
          <p:spPr>
            <a:xfrm>
              <a:off x="3716866" y="2019784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70C21E-F5CC-4C62-97E7-51FAA4AE7D9A}"/>
                </a:ext>
              </a:extLst>
            </p:cNvPr>
            <p:cNvSpPr/>
            <p:nvPr/>
          </p:nvSpPr>
          <p:spPr>
            <a:xfrm>
              <a:off x="3953929" y="1985916"/>
              <a:ext cx="304800" cy="299389"/>
            </a:xfrm>
            <a:prstGeom prst="ellipse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3</a:t>
              </a:r>
              <a:endParaRPr lang="th-TH" sz="20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58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2E1FBFC-7580-414A-8CC5-1C8C5A4846AA}"/>
              </a:ext>
            </a:extLst>
          </p:cNvPr>
          <p:cNvGrpSpPr/>
          <p:nvPr/>
        </p:nvGrpSpPr>
        <p:grpSpPr>
          <a:xfrm>
            <a:off x="567269" y="440267"/>
            <a:ext cx="11167533" cy="6103158"/>
            <a:chOff x="567269" y="440267"/>
            <a:chExt cx="11167533" cy="6103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FB1AF6-B886-4C93-BFF2-4616A8A37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269" y="1833677"/>
              <a:ext cx="11167533" cy="4709748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D35CF-3496-44D9-B265-FDC39A372DB0}"/>
                </a:ext>
              </a:extLst>
            </p:cNvPr>
            <p:cNvSpPr/>
            <p:nvPr/>
          </p:nvSpPr>
          <p:spPr>
            <a:xfrm>
              <a:off x="1075258" y="3886361"/>
              <a:ext cx="2175942" cy="685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0A670E-06C9-4612-B607-E486B16BF7D5}"/>
                </a:ext>
              </a:extLst>
            </p:cNvPr>
            <p:cNvSpPr/>
            <p:nvPr/>
          </p:nvSpPr>
          <p:spPr>
            <a:xfrm>
              <a:off x="3496736" y="2129852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1B37EA-E5BF-4D2E-9E0F-F3D0D8ACFD6D}"/>
                </a:ext>
              </a:extLst>
            </p:cNvPr>
            <p:cNvSpPr txBox="1"/>
            <p:nvPr/>
          </p:nvSpPr>
          <p:spPr>
            <a:xfrm>
              <a:off x="1507066" y="440267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F32ED6-853F-4244-9742-CEF9FC4B3051}"/>
                </a:ext>
              </a:extLst>
            </p:cNvPr>
            <p:cNvSpPr txBox="1"/>
            <p:nvPr/>
          </p:nvSpPr>
          <p:spPr>
            <a:xfrm>
              <a:off x="2514600" y="1146088"/>
              <a:ext cx="7179734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Adjust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โดยการบันทึกบัญชีเอง (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C5329E-5B82-4C09-8B3F-1A74CE9A9D63}"/>
                </a:ext>
              </a:extLst>
            </p:cNvPr>
            <p:cNvSpPr/>
            <p:nvPr/>
          </p:nvSpPr>
          <p:spPr>
            <a:xfrm>
              <a:off x="3496734" y="2925108"/>
              <a:ext cx="1240368" cy="2201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E6170B-705A-422C-9FCB-E0FA502DC46D}"/>
                </a:ext>
              </a:extLst>
            </p:cNvPr>
            <p:cNvSpPr/>
            <p:nvPr/>
          </p:nvSpPr>
          <p:spPr>
            <a:xfrm>
              <a:off x="4868332" y="5703666"/>
              <a:ext cx="6866469" cy="714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1611CC-7B6E-4009-98F1-8E62EB17F559}"/>
                </a:ext>
              </a:extLst>
            </p:cNvPr>
            <p:cNvSpPr/>
            <p:nvPr/>
          </p:nvSpPr>
          <p:spPr>
            <a:xfrm>
              <a:off x="2277534" y="3970866"/>
              <a:ext cx="338666" cy="2201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59C3E5-6101-409D-932D-2E528FF64E6B}"/>
                </a:ext>
              </a:extLst>
            </p:cNvPr>
            <p:cNvSpPr/>
            <p:nvPr/>
          </p:nvSpPr>
          <p:spPr>
            <a:xfrm>
              <a:off x="4897966" y="2836333"/>
              <a:ext cx="338666" cy="284125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3CB8BF6-6734-4F01-9CC3-8C7E9A2577BF}"/>
                </a:ext>
              </a:extLst>
            </p:cNvPr>
            <p:cNvCxnSpPr>
              <a:cxnSpLocks/>
            </p:cNvCxnSpPr>
            <p:nvPr/>
          </p:nvCxnSpPr>
          <p:spPr>
            <a:xfrm>
              <a:off x="4116918" y="3361267"/>
              <a:ext cx="0" cy="2607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478808-5BF8-4319-BCFC-654DEF91F279}"/>
                </a:ext>
              </a:extLst>
            </p:cNvPr>
            <p:cNvCxnSpPr/>
            <p:nvPr/>
          </p:nvCxnSpPr>
          <p:spPr>
            <a:xfrm>
              <a:off x="4116918" y="5977467"/>
              <a:ext cx="751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CDBB6F-5E45-4020-BD5B-D5C9E8887229}"/>
                </a:ext>
              </a:extLst>
            </p:cNvPr>
            <p:cNvSpPr txBox="1"/>
            <p:nvPr/>
          </p:nvSpPr>
          <p:spPr>
            <a:xfrm>
              <a:off x="5587996" y="3136776"/>
              <a:ext cx="2461686" cy="1446550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rgbClr val="0066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ขั้นตอนการทำ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Journal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Journal Line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CCFC92-11F7-4EB9-853D-B05F548BB634}"/>
                </a:ext>
              </a:extLst>
            </p:cNvPr>
            <p:cNvSpPr/>
            <p:nvPr/>
          </p:nvSpPr>
          <p:spPr>
            <a:xfrm>
              <a:off x="3759201" y="2138316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5A72CD-61A1-4F1E-84C8-DD273DDF7D8C}"/>
                </a:ext>
              </a:extLst>
            </p:cNvPr>
            <p:cNvSpPr/>
            <p:nvPr/>
          </p:nvSpPr>
          <p:spPr>
            <a:xfrm>
              <a:off x="3996264" y="2104448"/>
              <a:ext cx="304800" cy="299389"/>
            </a:xfrm>
            <a:prstGeom prst="ellipse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3</a:t>
              </a:r>
              <a:endParaRPr lang="th-TH" sz="2000" dirty="0">
                <a:solidFill>
                  <a:srgbClr val="00206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C23B484-D327-4DDD-BC75-D66C931E645E}"/>
                </a:ext>
              </a:extLst>
            </p:cNvPr>
            <p:cNvCxnSpPr/>
            <p:nvPr/>
          </p:nvCxnSpPr>
          <p:spPr>
            <a:xfrm>
              <a:off x="3683003" y="2386903"/>
              <a:ext cx="135463" cy="5212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37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67FBF-D46B-4516-9DAF-E0B6623CE1B5}"/>
              </a:ext>
            </a:extLst>
          </p:cNvPr>
          <p:cNvGrpSpPr/>
          <p:nvPr/>
        </p:nvGrpSpPr>
        <p:grpSpPr>
          <a:xfrm>
            <a:off x="385233" y="245532"/>
            <a:ext cx="11421533" cy="6400801"/>
            <a:chOff x="385233" y="245532"/>
            <a:chExt cx="11421533" cy="64008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E8775A-2461-4E5A-B9D9-E91B2ECF6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233" y="1600199"/>
              <a:ext cx="11421533" cy="5046134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717C97-6D94-49D4-A926-3B1507227857}"/>
                </a:ext>
              </a:extLst>
            </p:cNvPr>
            <p:cNvSpPr txBox="1"/>
            <p:nvPr/>
          </p:nvSpPr>
          <p:spPr>
            <a:xfrm>
              <a:off x="1507066" y="245532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DC92FD-90FE-4FA0-B337-5C1626B887B2}"/>
                </a:ext>
              </a:extLst>
            </p:cNvPr>
            <p:cNvSpPr txBox="1"/>
            <p:nvPr/>
          </p:nvSpPr>
          <p:spPr>
            <a:xfrm>
              <a:off x="3462868" y="938254"/>
              <a:ext cx="4986866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Print Edit List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571DE2-7BD8-4542-9380-2DC8DA20ED9C}"/>
                </a:ext>
              </a:extLst>
            </p:cNvPr>
            <p:cNvSpPr/>
            <p:nvPr/>
          </p:nvSpPr>
          <p:spPr>
            <a:xfrm>
              <a:off x="888991" y="3640828"/>
              <a:ext cx="2175942" cy="685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CC7C6B-9B4C-4F2D-BB3D-8512586CE7FC}"/>
                </a:ext>
              </a:extLst>
            </p:cNvPr>
            <p:cNvSpPr/>
            <p:nvPr/>
          </p:nvSpPr>
          <p:spPr>
            <a:xfrm>
              <a:off x="4267199" y="1936258"/>
              <a:ext cx="1566333" cy="2227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7042384-4F30-4081-AC46-34A71E486722}"/>
                </a:ext>
              </a:extLst>
            </p:cNvPr>
            <p:cNvSpPr/>
            <p:nvPr/>
          </p:nvSpPr>
          <p:spPr>
            <a:xfrm>
              <a:off x="2311400" y="3708398"/>
              <a:ext cx="397933" cy="254000"/>
            </a:xfrm>
            <a:prstGeom prst="ellipse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  <a:endParaRPr lang="th-TH" sz="2000" dirty="0">
                <a:solidFill>
                  <a:srgbClr val="002060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44C3BF-C1B1-4FC8-AF1E-39CAE5303C78}"/>
                </a:ext>
              </a:extLst>
            </p:cNvPr>
            <p:cNvSpPr/>
            <p:nvPr/>
          </p:nvSpPr>
          <p:spPr>
            <a:xfrm>
              <a:off x="5046133" y="1617132"/>
              <a:ext cx="414867" cy="3074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</a:t>
              </a:r>
              <a:endParaRPr lang="th-TH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B1C99-2D64-4FA7-895D-CE40D0E83CF7}"/>
                </a:ext>
              </a:extLst>
            </p:cNvPr>
            <p:cNvSpPr txBox="1"/>
            <p:nvPr/>
          </p:nvSpPr>
          <p:spPr>
            <a:xfrm>
              <a:off x="5996514" y="2064564"/>
              <a:ext cx="2461686" cy="1107996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rgbClr val="0066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ขั้นตอนการทำ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Journal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Print Edit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25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C32B40-1FCD-4ADF-AC14-CEC5EC98236D}"/>
              </a:ext>
            </a:extLst>
          </p:cNvPr>
          <p:cNvGrpSpPr/>
          <p:nvPr/>
        </p:nvGrpSpPr>
        <p:grpSpPr>
          <a:xfrm>
            <a:off x="789834" y="279400"/>
            <a:ext cx="10612331" cy="6316136"/>
            <a:chOff x="789834" y="279400"/>
            <a:chExt cx="10612331" cy="6316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66EAD9-2F92-44AB-85E4-4A0B7ABD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834" y="1862667"/>
              <a:ext cx="10612331" cy="4732869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9CEEE3-FB5C-41C4-A969-6C4843C2EB8C}"/>
                </a:ext>
              </a:extLst>
            </p:cNvPr>
            <p:cNvSpPr txBox="1"/>
            <p:nvPr/>
          </p:nvSpPr>
          <p:spPr>
            <a:xfrm>
              <a:off x="1507066" y="279400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C7C530-B54F-4404-962D-76B432ED6FCA}"/>
                </a:ext>
              </a:extLst>
            </p:cNvPr>
            <p:cNvSpPr txBox="1"/>
            <p:nvPr/>
          </p:nvSpPr>
          <p:spPr>
            <a:xfrm>
              <a:off x="3344332" y="1082190"/>
              <a:ext cx="5181600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Print Edit List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D06F80-6B3F-4A81-9280-099C635BF60C}"/>
                </a:ext>
              </a:extLst>
            </p:cNvPr>
            <p:cNvSpPr/>
            <p:nvPr/>
          </p:nvSpPr>
          <p:spPr>
            <a:xfrm>
              <a:off x="990599" y="3587257"/>
              <a:ext cx="9804401" cy="2627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065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29337C-5A45-45A6-B30F-4D236E2EA86F}"/>
              </a:ext>
            </a:extLst>
          </p:cNvPr>
          <p:cNvGrpSpPr/>
          <p:nvPr/>
        </p:nvGrpSpPr>
        <p:grpSpPr>
          <a:xfrm>
            <a:off x="780299" y="477138"/>
            <a:ext cx="10206643" cy="6189134"/>
            <a:chOff x="780299" y="477138"/>
            <a:chExt cx="10206643" cy="61891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E37CB5-5878-4A60-8310-9A9F734D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299" y="477138"/>
              <a:ext cx="10206643" cy="6189134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597CC9-AFE0-42C3-B238-540B3DBB8017}"/>
                </a:ext>
              </a:extLst>
            </p:cNvPr>
            <p:cNvSpPr txBox="1"/>
            <p:nvPr/>
          </p:nvSpPr>
          <p:spPr>
            <a:xfrm>
              <a:off x="7476067" y="2501400"/>
              <a:ext cx="3208866" cy="31085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2.ให้ระบบทำการ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</a:t>
              </a:r>
            </a:p>
            <a:p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ไปที่คำสั่ง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Reverse</a:t>
              </a:r>
            </a:p>
            <a:p>
              <a:endParaRPr lang="en-US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ทำการกดปุ่ม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 </a:t>
              </a:r>
            </a:p>
            <a:p>
              <a:pPr algn="ctr"/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กำหนดวันที่ที่ต้องการ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7B5412-8E15-41FF-89EA-C6006401C6A0}"/>
                </a:ext>
              </a:extLst>
            </p:cNvPr>
            <p:cNvSpPr txBox="1"/>
            <p:nvPr/>
          </p:nvSpPr>
          <p:spPr>
            <a:xfrm>
              <a:off x="1786467" y="2488397"/>
              <a:ext cx="2616200" cy="3970318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ทำการ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</a:t>
              </a:r>
            </a:p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โดยบันทึก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JV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โดย </a:t>
              </a:r>
            </a:p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/ CR.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 คำสั่ง </a:t>
              </a:r>
            </a:p>
            <a:p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Group</a:t>
              </a:r>
            </a:p>
            <a:p>
              <a:pPr algn="ctr"/>
              <a:endParaRPr lang="en-US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Journal</a:t>
              </a:r>
            </a:p>
            <a:p>
              <a:pPr algn="ctr"/>
              <a:endParaRPr lang="en-US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Line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30DF7DA-7CB0-483B-94B4-36690FAD54A9}"/>
                </a:ext>
              </a:extLst>
            </p:cNvPr>
            <p:cNvSpPr/>
            <p:nvPr/>
          </p:nvSpPr>
          <p:spPr>
            <a:xfrm>
              <a:off x="2984500" y="3889980"/>
              <a:ext cx="220133" cy="28786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E07D1D4-8F4D-4B7B-BDC0-F09F608A11C1}"/>
                </a:ext>
              </a:extLst>
            </p:cNvPr>
            <p:cNvSpPr/>
            <p:nvPr/>
          </p:nvSpPr>
          <p:spPr>
            <a:xfrm>
              <a:off x="2984502" y="4700566"/>
              <a:ext cx="220130" cy="344494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73066DEC-CA75-4E0E-B6D1-130C5EEE909A}"/>
                </a:ext>
              </a:extLst>
            </p:cNvPr>
            <p:cNvSpPr/>
            <p:nvPr/>
          </p:nvSpPr>
          <p:spPr>
            <a:xfrm>
              <a:off x="2984499" y="5567780"/>
              <a:ext cx="220134" cy="325320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E3FAF89-953C-46CB-907A-8F73CBD830DD}"/>
                </a:ext>
              </a:extLst>
            </p:cNvPr>
            <p:cNvSpPr/>
            <p:nvPr/>
          </p:nvSpPr>
          <p:spPr>
            <a:xfrm>
              <a:off x="8802336" y="3888732"/>
              <a:ext cx="220133" cy="28786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619479A6-D367-420C-92AD-3B81C482C660}"/>
                </a:ext>
              </a:extLst>
            </p:cNvPr>
            <p:cNvSpPr/>
            <p:nvPr/>
          </p:nvSpPr>
          <p:spPr>
            <a:xfrm>
              <a:off x="8800905" y="3007627"/>
              <a:ext cx="220133" cy="28786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593F9F53-0E35-465F-9E08-CF94570F41A0}"/>
                </a:ext>
              </a:extLst>
            </p:cNvPr>
            <p:cNvSpPr/>
            <p:nvPr/>
          </p:nvSpPr>
          <p:spPr>
            <a:xfrm>
              <a:off x="8819270" y="4693067"/>
              <a:ext cx="220133" cy="28786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495000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85B813-7B4F-4593-A1E7-5F156A3867EA}"/>
              </a:ext>
            </a:extLst>
          </p:cNvPr>
          <p:cNvGrpSpPr/>
          <p:nvPr/>
        </p:nvGrpSpPr>
        <p:grpSpPr>
          <a:xfrm>
            <a:off x="537634" y="237067"/>
            <a:ext cx="11188700" cy="6237402"/>
            <a:chOff x="529167" y="237067"/>
            <a:chExt cx="11188700" cy="62374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4F6F89-2C77-4920-AAD6-888218B0D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167" y="1053401"/>
              <a:ext cx="11188700" cy="5421068"/>
            </a:xfrm>
            <a:prstGeom prst="rect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8D304E-F432-478A-9893-A91C512A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2272" y="2778411"/>
              <a:ext cx="1743318" cy="1231355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CFB06D-44A8-4BDF-8F69-1792219D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3804" y="4312795"/>
              <a:ext cx="1751785" cy="1428949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6F43A8-5363-4568-956F-F87F168F9971}"/>
                </a:ext>
              </a:extLst>
            </p:cNvPr>
            <p:cNvSpPr txBox="1"/>
            <p:nvPr/>
          </p:nvSpPr>
          <p:spPr>
            <a:xfrm>
              <a:off x="1085509" y="1992616"/>
              <a:ext cx="1743318" cy="4093428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highlight>
                    <a:srgbClr val="66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</a:t>
              </a:r>
              <a:r>
                <a:rPr lang="en-US" sz="2000" dirty="0">
                  <a:highlight>
                    <a:srgbClr val="66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revers</a:t>
              </a:r>
              <a:r>
                <a:rPr lang="th-TH" sz="2000" dirty="0">
                  <a:highlight>
                    <a:srgbClr val="66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มาที่ปุ่ม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แล้วติก เพื่อให้ระบบทำการ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</a:t>
              </a:r>
            </a:p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กำหนดวันที่ที่ต้องการ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reverse</a:t>
              </a:r>
            </a:p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ไปที่คำสั่ง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Action Post</a:t>
              </a:r>
            </a:p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ระบบถามว่าต้องการ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หรือไม่ ให้ตอบ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Yes</a:t>
              </a:r>
            </a:p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 Transaction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13CD68C-399E-42A0-A00E-38CFE06B71C7}"/>
                </a:ext>
              </a:extLst>
            </p:cNvPr>
            <p:cNvSpPr txBox="1"/>
            <p:nvPr/>
          </p:nvSpPr>
          <p:spPr>
            <a:xfrm>
              <a:off x="1171554" y="237067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286756A-F0F2-46D3-A97F-FB8691137177}"/>
                </a:ext>
              </a:extLst>
            </p:cNvPr>
            <p:cNvSpPr/>
            <p:nvPr/>
          </p:nvSpPr>
          <p:spPr>
            <a:xfrm>
              <a:off x="9431866" y="1744136"/>
              <a:ext cx="296333" cy="27388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1</a:t>
              </a:r>
              <a:endParaRPr lang="th-TH" sz="2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D718A-8946-4E3D-9E9B-0D45363DC2AC}"/>
                </a:ext>
              </a:extLst>
            </p:cNvPr>
            <p:cNvSpPr/>
            <p:nvPr/>
          </p:nvSpPr>
          <p:spPr>
            <a:xfrm>
              <a:off x="8806617" y="1560812"/>
              <a:ext cx="2856216" cy="8297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420854-AEB9-43EC-8F26-95066F6D133B}"/>
                </a:ext>
              </a:extLst>
            </p:cNvPr>
            <p:cNvSpPr/>
            <p:nvPr/>
          </p:nvSpPr>
          <p:spPr>
            <a:xfrm>
              <a:off x="11006669" y="1955802"/>
              <a:ext cx="296333" cy="24848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5290-DF19-43DA-87A2-1CF095A5E925}"/>
                </a:ext>
              </a:extLst>
            </p:cNvPr>
            <p:cNvSpPr/>
            <p:nvPr/>
          </p:nvSpPr>
          <p:spPr>
            <a:xfrm>
              <a:off x="4123716" y="1481667"/>
              <a:ext cx="1523551" cy="2116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1693D0-D336-4DCF-8C6F-5E6730F4AB50}"/>
                </a:ext>
              </a:extLst>
            </p:cNvPr>
            <p:cNvSpPr/>
            <p:nvPr/>
          </p:nvSpPr>
          <p:spPr>
            <a:xfrm>
              <a:off x="4097682" y="1178638"/>
              <a:ext cx="431985" cy="2116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F34981-F15E-43CB-A234-780B3E588604}"/>
                </a:ext>
              </a:extLst>
            </p:cNvPr>
            <p:cNvSpPr/>
            <p:nvPr/>
          </p:nvSpPr>
          <p:spPr>
            <a:xfrm>
              <a:off x="4876798" y="1111049"/>
              <a:ext cx="372534" cy="3165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C03BC3-85EF-455C-81DF-7F059D99B76F}"/>
                </a:ext>
              </a:extLst>
            </p:cNvPr>
            <p:cNvSpPr/>
            <p:nvPr/>
          </p:nvSpPr>
          <p:spPr>
            <a:xfrm>
              <a:off x="3818471" y="3025873"/>
              <a:ext cx="321733" cy="26766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0477-12CF-4BB4-B718-314D74B6BC57}"/>
                </a:ext>
              </a:extLst>
            </p:cNvPr>
            <p:cNvSpPr/>
            <p:nvPr/>
          </p:nvSpPr>
          <p:spPr>
            <a:xfrm>
              <a:off x="3284876" y="3708250"/>
              <a:ext cx="677523" cy="2116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D01C83-9DCA-4C73-8AFC-416F59452E09}"/>
                </a:ext>
              </a:extLst>
            </p:cNvPr>
            <p:cNvSpPr/>
            <p:nvPr/>
          </p:nvSpPr>
          <p:spPr>
            <a:xfrm>
              <a:off x="3852339" y="4428065"/>
              <a:ext cx="321733" cy="279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B4B32C-AECF-4977-B2F1-8CB357925D86}"/>
                </a:ext>
              </a:extLst>
            </p:cNvPr>
            <p:cNvSpPr/>
            <p:nvPr/>
          </p:nvSpPr>
          <p:spPr>
            <a:xfrm>
              <a:off x="1032316" y="1655131"/>
              <a:ext cx="1396760" cy="2116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01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117F60-1334-4EAA-8AFC-313631A80CB6}"/>
              </a:ext>
            </a:extLst>
          </p:cNvPr>
          <p:cNvSpPr/>
          <p:nvPr/>
        </p:nvSpPr>
        <p:spPr>
          <a:xfrm>
            <a:off x="5153091" y="3505199"/>
            <a:ext cx="2683933" cy="279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E16EE-0486-4E1D-8BC7-DBB2E4EF0D2D}"/>
              </a:ext>
            </a:extLst>
          </p:cNvPr>
          <p:cNvSpPr txBox="1"/>
          <p:nvPr/>
        </p:nvSpPr>
        <p:spPr>
          <a:xfrm>
            <a:off x="6376519" y="4405752"/>
            <a:ext cx="213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ค้นหาจากชื่อ </a:t>
            </a:r>
            <a:r>
              <a:rPr lang="en-US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Account</a:t>
            </a:r>
            <a:endParaRPr lang="th-TH" sz="1800" dirty="0">
              <a:solidFill>
                <a:srgbClr val="FF000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6D841D-ED47-44AB-B2C9-A0B8030DFCC1}"/>
              </a:ext>
            </a:extLst>
          </p:cNvPr>
          <p:cNvGrpSpPr/>
          <p:nvPr/>
        </p:nvGrpSpPr>
        <p:grpSpPr>
          <a:xfrm>
            <a:off x="471022" y="262470"/>
            <a:ext cx="11319934" cy="6333061"/>
            <a:chOff x="471022" y="262470"/>
            <a:chExt cx="11319934" cy="63330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E1B6F5-7E29-4D10-9B26-0BA6C56B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022" y="1667934"/>
              <a:ext cx="11319934" cy="4927596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7597F1-BA6A-410C-AF4D-33748F97E9E1}"/>
                </a:ext>
              </a:extLst>
            </p:cNvPr>
            <p:cNvSpPr txBox="1"/>
            <p:nvPr/>
          </p:nvSpPr>
          <p:spPr>
            <a:xfrm>
              <a:off x="1289635" y="262470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118CB8-3702-4E70-96C2-B7223BD6603A}"/>
                </a:ext>
              </a:extLst>
            </p:cNvPr>
            <p:cNvSpPr/>
            <p:nvPr/>
          </p:nvSpPr>
          <p:spPr>
            <a:xfrm>
              <a:off x="962091" y="2506134"/>
              <a:ext cx="2311402" cy="654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C84179-D293-4330-9892-FA8730C8E774}"/>
                </a:ext>
              </a:extLst>
            </p:cNvPr>
            <p:cNvSpPr/>
            <p:nvPr/>
          </p:nvSpPr>
          <p:spPr>
            <a:xfrm>
              <a:off x="5043024" y="3877735"/>
              <a:ext cx="5367867" cy="27177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5A8F66-F3BF-4084-8C19-08D762B91245}"/>
                </a:ext>
              </a:extLst>
            </p:cNvPr>
            <p:cNvSpPr txBox="1"/>
            <p:nvPr/>
          </p:nvSpPr>
          <p:spPr>
            <a:xfrm>
              <a:off x="3138029" y="939800"/>
              <a:ext cx="5494864" cy="523220"/>
            </a:xfrm>
            <a:prstGeom prst="rect">
              <a:avLst/>
            </a:prstGeom>
            <a:noFill/>
            <a:ln>
              <a:solidFill>
                <a:srgbClr val="00CC99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ให้มาตรวจสอบที่ </a:t>
              </a:r>
              <a:r>
                <a:rPr lang="en-US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Chart Tracker</a:t>
              </a:r>
              <a:endParaRPr lang="th-TH" dirty="0">
                <a:solidFill>
                  <a:srgbClr val="0066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306D29-999F-4445-B3F9-68634CF58620}"/>
                </a:ext>
              </a:extLst>
            </p:cNvPr>
            <p:cNvSpPr txBox="1"/>
            <p:nvPr/>
          </p:nvSpPr>
          <p:spPr>
            <a:xfrm>
              <a:off x="3688358" y="2980266"/>
              <a:ext cx="1092200" cy="1631216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00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ค้นหา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ที่ต้องการค้นหา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7D5603-5B4B-4A3E-A8B7-3961CABCF443}"/>
                </a:ext>
              </a:extLst>
            </p:cNvPr>
            <p:cNvCxnSpPr/>
            <p:nvPr/>
          </p:nvCxnSpPr>
          <p:spPr>
            <a:xfrm>
              <a:off x="4670491" y="3655886"/>
              <a:ext cx="64346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A16921-B3AF-45EC-83D1-B0E5B17711FF}"/>
                </a:ext>
              </a:extLst>
            </p:cNvPr>
            <p:cNvSpPr txBox="1"/>
            <p:nvPr/>
          </p:nvSpPr>
          <p:spPr>
            <a:xfrm>
              <a:off x="8226492" y="2819396"/>
              <a:ext cx="2421466" cy="707886"/>
            </a:xfrm>
            <a:prstGeom prst="rect">
              <a:avLst/>
            </a:prstGeom>
            <a:solidFill>
              <a:srgbClr val="FFEFEF"/>
            </a:solidFill>
            <a:ln w="19050">
              <a:solidFill>
                <a:srgbClr val="FF66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ถ้ารู้ว่า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Account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อะไร เราสามารถคีย์ใส่ในช่องนี้ได้เลย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3AA0BF-386B-4705-9DD8-49897C71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7758" y="3112760"/>
              <a:ext cx="592667" cy="5025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FAEE83-122A-400E-8CBD-51F154DCBFF0}"/>
                </a:ext>
              </a:extLst>
            </p:cNvPr>
            <p:cNvSpPr txBox="1"/>
            <p:nvPr/>
          </p:nvSpPr>
          <p:spPr>
            <a:xfrm>
              <a:off x="6427321" y="3474531"/>
              <a:ext cx="1401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 dirty="0">
                  <a:solidFill>
                    <a:srgbClr val="FF0000"/>
                  </a:solidFill>
                </a:rPr>
                <a:t>212999-00-000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6E2CE7-1871-4107-8EF8-4EF73CE62BD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066" y="3655886"/>
              <a:ext cx="749866" cy="7498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216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D82A61-667D-4E27-9EDC-49AF13A5DBAC}"/>
              </a:ext>
            </a:extLst>
          </p:cNvPr>
          <p:cNvGrpSpPr/>
          <p:nvPr/>
        </p:nvGrpSpPr>
        <p:grpSpPr>
          <a:xfrm>
            <a:off x="718387" y="262470"/>
            <a:ext cx="10755226" cy="6214530"/>
            <a:chOff x="718387" y="262470"/>
            <a:chExt cx="10755226" cy="62145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2E13B4-285D-464C-B7AC-8AACCB40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87" y="1678329"/>
              <a:ext cx="10755226" cy="4798671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C16184-0A21-433B-A1B0-487F09DD1126}"/>
                </a:ext>
              </a:extLst>
            </p:cNvPr>
            <p:cNvSpPr txBox="1"/>
            <p:nvPr/>
          </p:nvSpPr>
          <p:spPr>
            <a:xfrm>
              <a:off x="1289635" y="262470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4BAC7C-E0DD-4929-8034-FC032A9D27AE}"/>
                </a:ext>
              </a:extLst>
            </p:cNvPr>
            <p:cNvSpPr/>
            <p:nvPr/>
          </p:nvSpPr>
          <p:spPr>
            <a:xfrm>
              <a:off x="6367574" y="2462087"/>
              <a:ext cx="1133893" cy="2303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9C8036-A5EB-4F43-A995-71FCC53516B9}"/>
                </a:ext>
              </a:extLst>
            </p:cNvPr>
            <p:cNvSpPr txBox="1"/>
            <p:nvPr/>
          </p:nvSpPr>
          <p:spPr>
            <a:xfrm>
              <a:off x="7546369" y="2368847"/>
              <a:ext cx="1512961" cy="430887"/>
            </a:xfrm>
            <a:prstGeom prst="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เห็น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SUM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ทั้งปี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3590E9-D7DC-4BEF-9300-B67B89DE9ECC}"/>
                </a:ext>
              </a:extLst>
            </p:cNvPr>
            <p:cNvSpPr/>
            <p:nvPr/>
          </p:nvSpPr>
          <p:spPr>
            <a:xfrm>
              <a:off x="6589852" y="2968377"/>
              <a:ext cx="1428081" cy="2680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389B43-DDD6-43B9-942A-0A582A89119A}"/>
                </a:ext>
              </a:extLst>
            </p:cNvPr>
            <p:cNvSpPr txBox="1"/>
            <p:nvPr/>
          </p:nvSpPr>
          <p:spPr>
            <a:xfrm>
              <a:off x="8062518" y="2892174"/>
              <a:ext cx="2190617" cy="430887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โดยการกำหนดปีจากตรงนี้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CFEF29-5B9D-4338-BF44-3984BF178619}"/>
                </a:ext>
              </a:extLst>
            </p:cNvPr>
            <p:cNvSpPr txBox="1"/>
            <p:nvPr/>
          </p:nvSpPr>
          <p:spPr>
            <a:xfrm>
              <a:off x="2966655" y="986466"/>
              <a:ext cx="6408195" cy="523220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Chart Tracker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จะเห็น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Movement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จากทั้งปี 2024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25E162-2A87-4B4D-BF52-56D64FF72B6A}"/>
                </a:ext>
              </a:extLst>
            </p:cNvPr>
            <p:cNvSpPr txBox="1"/>
            <p:nvPr/>
          </p:nvSpPr>
          <p:spPr>
            <a:xfrm>
              <a:off x="4223688" y="3537751"/>
              <a:ext cx="1075052" cy="1785104"/>
            </a:xfrm>
            <a:prstGeom prst="rect">
              <a:avLst/>
            </a:prstGeom>
            <a:ln w="1905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</a:t>
              </a:r>
              <a:r>
                <a:rPr lang="th-TH" sz="22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ดับเบิ้ล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 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Period  1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จะโชว์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Detail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8ABD3C-47CD-4C7F-9918-39B108700953}"/>
                </a:ext>
              </a:extLst>
            </p:cNvPr>
            <p:cNvSpPr/>
            <p:nvPr/>
          </p:nvSpPr>
          <p:spPr>
            <a:xfrm>
              <a:off x="1400859" y="4884520"/>
              <a:ext cx="2536142" cy="5426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524CE8-7949-4821-BC01-0129AF439147}"/>
                </a:ext>
              </a:extLst>
            </p:cNvPr>
            <p:cNvCxnSpPr>
              <a:cxnSpLocks/>
            </p:cNvCxnSpPr>
            <p:nvPr/>
          </p:nvCxnSpPr>
          <p:spPr>
            <a:xfrm>
              <a:off x="5215467" y="4360338"/>
              <a:ext cx="64035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A5CA7D-6D01-4AEE-ADF3-DCED412BD872}"/>
                </a:ext>
              </a:extLst>
            </p:cNvPr>
            <p:cNvSpPr/>
            <p:nvPr/>
          </p:nvSpPr>
          <p:spPr>
            <a:xfrm>
              <a:off x="6897817" y="2157868"/>
              <a:ext cx="1133893" cy="1656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3466BF-EB24-4D5C-8C74-C29AB6483707}"/>
                </a:ext>
              </a:extLst>
            </p:cNvPr>
            <p:cNvSpPr/>
            <p:nvPr/>
          </p:nvSpPr>
          <p:spPr>
            <a:xfrm>
              <a:off x="5875811" y="4125264"/>
              <a:ext cx="5520322" cy="21231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231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A12266-2FFB-4610-83A3-7B48CFB62B3E}"/>
              </a:ext>
            </a:extLst>
          </p:cNvPr>
          <p:cNvGrpSpPr/>
          <p:nvPr/>
        </p:nvGrpSpPr>
        <p:grpSpPr>
          <a:xfrm>
            <a:off x="474134" y="287871"/>
            <a:ext cx="11277600" cy="6290730"/>
            <a:chOff x="474134" y="287871"/>
            <a:chExt cx="11277600" cy="62907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F040AB-5617-453B-9AD1-6E86E1BE7993}"/>
                </a:ext>
              </a:extLst>
            </p:cNvPr>
            <p:cNvSpPr txBox="1"/>
            <p:nvPr/>
          </p:nvSpPr>
          <p:spPr>
            <a:xfrm>
              <a:off x="1289635" y="287871"/>
              <a:ext cx="9606514" cy="563481"/>
            </a:xfrm>
            <a:custGeom>
              <a:avLst/>
              <a:gdLst>
                <a:gd name="connsiteX0" fmla="*/ 0 w 9606514"/>
                <a:gd name="connsiteY0" fmla="*/ 0 h 563481"/>
                <a:gd name="connsiteX1" fmla="*/ 9606514 w 9606514"/>
                <a:gd name="connsiteY1" fmla="*/ 0 h 563481"/>
                <a:gd name="connsiteX2" fmla="*/ 9606514 w 9606514"/>
                <a:gd name="connsiteY2" fmla="*/ 563481 h 563481"/>
                <a:gd name="connsiteX3" fmla="*/ 0 w 9606514"/>
                <a:gd name="connsiteY3" fmla="*/ 563481 h 563481"/>
                <a:gd name="connsiteX4" fmla="*/ 0 w 9606514"/>
                <a:gd name="connsiteY4" fmla="*/ 0 h 5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63481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57899" y="94951"/>
                    <a:pt x="9642605" y="421814"/>
                    <a:pt x="9606514" y="563481"/>
                  </a:cubicBezTo>
                  <a:cubicBezTo>
                    <a:pt x="7600651" y="485237"/>
                    <a:pt x="1277169" y="483876"/>
                    <a:pt x="0" y="563481"/>
                  </a:cubicBezTo>
                  <a:cubicBezTo>
                    <a:pt x="34796" y="454961"/>
                    <a:pt x="-12843" y="157069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855DBB-1EC4-4588-8DFF-FD802FFC6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134" y="1682946"/>
              <a:ext cx="11277600" cy="4895655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B68675-DD92-4805-80BF-AF86C12B0943}"/>
                </a:ext>
              </a:extLst>
            </p:cNvPr>
            <p:cNvSpPr/>
            <p:nvPr/>
          </p:nvSpPr>
          <p:spPr>
            <a:xfrm>
              <a:off x="7127325" y="2084734"/>
              <a:ext cx="1075053" cy="207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18948-7E60-4EBF-8658-C61CA4B06245}"/>
                </a:ext>
              </a:extLst>
            </p:cNvPr>
            <p:cNvSpPr/>
            <p:nvPr/>
          </p:nvSpPr>
          <p:spPr>
            <a:xfrm>
              <a:off x="7803907" y="2418832"/>
              <a:ext cx="1075052" cy="245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990A6E-868A-43E0-90BB-A076BB14E0D6}"/>
                </a:ext>
              </a:extLst>
            </p:cNvPr>
            <p:cNvSpPr/>
            <p:nvPr/>
          </p:nvSpPr>
          <p:spPr>
            <a:xfrm>
              <a:off x="5834817" y="3242734"/>
              <a:ext cx="762003" cy="203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F44176-916F-4640-BBBE-4F1620DA43ED}"/>
                </a:ext>
              </a:extLst>
            </p:cNvPr>
            <p:cNvSpPr txBox="1"/>
            <p:nvPr/>
          </p:nvSpPr>
          <p:spPr>
            <a:xfrm>
              <a:off x="6596820" y="4452021"/>
              <a:ext cx="3554714" cy="165913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ถ้าต้องการดูคู่บัญชี ให้กด</a:t>
              </a:r>
            </a:p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Transaction Detail</a:t>
              </a:r>
            </a:p>
            <a:p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Journal Detail</a:t>
              </a:r>
            </a:p>
            <a:p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Retrieve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(ดึงข้อมูล)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91F1EF-CE4E-4141-B5A5-8D0A575E44BC}"/>
                </a:ext>
              </a:extLst>
            </p:cNvPr>
            <p:cNvSpPr/>
            <p:nvPr/>
          </p:nvSpPr>
          <p:spPr>
            <a:xfrm>
              <a:off x="1137232" y="4746211"/>
              <a:ext cx="2765898" cy="666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1E85B2-5E77-484E-97A2-A5D3E7D9BCAF}"/>
                </a:ext>
              </a:extLst>
            </p:cNvPr>
            <p:cNvSpPr/>
            <p:nvPr/>
          </p:nvSpPr>
          <p:spPr>
            <a:xfrm>
              <a:off x="5994400" y="3496260"/>
              <a:ext cx="5604933" cy="6085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6C0643-DC6D-4B62-8B8E-05E18342BA70}"/>
                </a:ext>
              </a:extLst>
            </p:cNvPr>
            <p:cNvSpPr txBox="1"/>
            <p:nvPr/>
          </p:nvSpPr>
          <p:spPr>
            <a:xfrm>
              <a:off x="4649701" y="954144"/>
              <a:ext cx="2886382" cy="523220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Chart Tracker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21DC95-4312-4D2E-BDBD-8B346092BC3F}"/>
                </a:ext>
              </a:extLst>
            </p:cNvPr>
            <p:cNvSpPr/>
            <p:nvPr/>
          </p:nvSpPr>
          <p:spPr>
            <a:xfrm>
              <a:off x="7283849" y="2845321"/>
              <a:ext cx="810284" cy="1825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9D9A81-9732-46B3-9CA5-7DEDA8B8792E}"/>
                </a:ext>
              </a:extLst>
            </p:cNvPr>
            <p:cNvSpPr/>
            <p:nvPr/>
          </p:nvSpPr>
          <p:spPr>
            <a:xfrm>
              <a:off x="8974665" y="2348122"/>
              <a:ext cx="372534" cy="3165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D82F9D-9FEA-4D75-A111-BEAEED0DE1B3}"/>
                </a:ext>
              </a:extLst>
            </p:cNvPr>
            <p:cNvSpPr/>
            <p:nvPr/>
          </p:nvSpPr>
          <p:spPr>
            <a:xfrm>
              <a:off x="8144935" y="2754525"/>
              <a:ext cx="372534" cy="316544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DB1DD2-250B-4077-AD56-1CF799486600}"/>
                </a:ext>
              </a:extLst>
            </p:cNvPr>
            <p:cNvSpPr/>
            <p:nvPr/>
          </p:nvSpPr>
          <p:spPr>
            <a:xfrm>
              <a:off x="6671731" y="3143994"/>
              <a:ext cx="372534" cy="316544"/>
            </a:xfrm>
            <a:prstGeom prst="ellipse">
              <a:avLst/>
            </a:prstGeom>
            <a:solidFill>
              <a:srgbClr val="FFEFE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296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78087D-7AF4-4139-826B-440FA4C4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67" y="2017632"/>
            <a:ext cx="10557933" cy="4568336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1D061-662C-4C06-8D41-BB40AC101CC9}"/>
              </a:ext>
            </a:extLst>
          </p:cNvPr>
          <p:cNvSpPr txBox="1"/>
          <p:nvPr/>
        </p:nvSpPr>
        <p:spPr>
          <a:xfrm>
            <a:off x="1693334" y="287868"/>
            <a:ext cx="9093200" cy="553998"/>
          </a:xfrm>
          <a:custGeom>
            <a:avLst/>
            <a:gdLst>
              <a:gd name="connsiteX0" fmla="*/ 0 w 9093200"/>
              <a:gd name="connsiteY0" fmla="*/ 0 h 553998"/>
              <a:gd name="connsiteX1" fmla="*/ 9093200 w 9093200"/>
              <a:gd name="connsiteY1" fmla="*/ 0 h 553998"/>
              <a:gd name="connsiteX2" fmla="*/ 9093200 w 9093200"/>
              <a:gd name="connsiteY2" fmla="*/ 553998 h 553998"/>
              <a:gd name="connsiteX3" fmla="*/ 0 w 9093200"/>
              <a:gd name="connsiteY3" fmla="*/ 553998 h 553998"/>
              <a:gd name="connsiteX4" fmla="*/ 0 w 9093200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200" h="553998" extrusionOk="0">
                <a:moveTo>
                  <a:pt x="0" y="0"/>
                </a:moveTo>
                <a:cubicBezTo>
                  <a:pt x="1311902" y="-5264"/>
                  <a:pt x="5267751" y="84467"/>
                  <a:pt x="9093200" y="0"/>
                </a:cubicBezTo>
                <a:cubicBezTo>
                  <a:pt x="9097822" y="60392"/>
                  <a:pt x="9052847" y="357194"/>
                  <a:pt x="9093200" y="553998"/>
                </a:cubicBezTo>
                <a:cubicBezTo>
                  <a:pt x="7153984" y="660318"/>
                  <a:pt x="2560579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GLS010 </a:t>
            </a:r>
            <a:r>
              <a:rPr lang="th-TH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การบันทึกรายการสมุดบัญชีรายวันที่เกิดขึ้นเป็นประจำและรายวันทั่วไป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79CB9-5D41-47BB-AD66-8C3566FC8FD5}"/>
              </a:ext>
            </a:extLst>
          </p:cNvPr>
          <p:cNvSpPr txBox="1"/>
          <p:nvPr/>
        </p:nvSpPr>
        <p:spPr>
          <a:xfrm>
            <a:off x="2988732" y="1083736"/>
            <a:ext cx="6290735" cy="553998"/>
          </a:xfrm>
          <a:custGeom>
            <a:avLst/>
            <a:gdLst>
              <a:gd name="connsiteX0" fmla="*/ 0 w 6290735"/>
              <a:gd name="connsiteY0" fmla="*/ 0 h 553998"/>
              <a:gd name="connsiteX1" fmla="*/ 6290735 w 6290735"/>
              <a:gd name="connsiteY1" fmla="*/ 0 h 553998"/>
              <a:gd name="connsiteX2" fmla="*/ 6290735 w 6290735"/>
              <a:gd name="connsiteY2" fmla="*/ 553998 h 553998"/>
              <a:gd name="connsiteX3" fmla="*/ 0 w 6290735"/>
              <a:gd name="connsiteY3" fmla="*/ 553998 h 553998"/>
              <a:gd name="connsiteX4" fmla="*/ 0 w 6290735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0735" h="553998" extrusionOk="0">
                <a:moveTo>
                  <a:pt x="0" y="0"/>
                </a:moveTo>
                <a:cubicBezTo>
                  <a:pt x="909502" y="-5264"/>
                  <a:pt x="4715819" y="84467"/>
                  <a:pt x="6290735" y="0"/>
                </a:cubicBezTo>
                <a:cubicBezTo>
                  <a:pt x="6295357" y="60392"/>
                  <a:pt x="6250382" y="357194"/>
                  <a:pt x="6290735" y="553998"/>
                </a:cubicBezTo>
                <a:cubicBezTo>
                  <a:pt x="3785103" y="660318"/>
                  <a:pt x="1010862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Apply Recurring Journal &amp; Journal Entry</a:t>
            </a:r>
            <a:endParaRPr lang="th-TH" sz="30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CE5229-13A1-463C-BB02-8D61AF194C68}"/>
              </a:ext>
            </a:extLst>
          </p:cNvPr>
          <p:cNvSpPr/>
          <p:nvPr/>
        </p:nvSpPr>
        <p:spPr>
          <a:xfrm>
            <a:off x="1241301" y="2971735"/>
            <a:ext cx="9799231" cy="52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84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D525AA6-F773-4EFC-BDB9-C553A381F03C}"/>
              </a:ext>
            </a:extLst>
          </p:cNvPr>
          <p:cNvGrpSpPr/>
          <p:nvPr/>
        </p:nvGrpSpPr>
        <p:grpSpPr>
          <a:xfrm>
            <a:off x="460655" y="321734"/>
            <a:ext cx="11079121" cy="6129867"/>
            <a:chOff x="460655" y="321734"/>
            <a:chExt cx="11079121" cy="61298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C591B3-27DB-458C-BCD9-E85DFF125677}"/>
                </a:ext>
              </a:extLst>
            </p:cNvPr>
            <p:cNvSpPr txBox="1"/>
            <p:nvPr/>
          </p:nvSpPr>
          <p:spPr>
            <a:xfrm>
              <a:off x="1196959" y="321734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389194-CE6D-4914-8FF2-5DC451F0C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655" y="1930400"/>
              <a:ext cx="11079121" cy="4521201"/>
            </a:xfrm>
            <a:prstGeom prst="rect">
              <a:avLst/>
            </a:prstGeom>
            <a:ln w="19050">
              <a:solidFill>
                <a:srgbClr val="0066FF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D3D6A2-8D4C-4C81-AD12-418C6CAF118F}"/>
                </a:ext>
              </a:extLst>
            </p:cNvPr>
            <p:cNvSpPr/>
            <p:nvPr/>
          </p:nvSpPr>
          <p:spPr>
            <a:xfrm>
              <a:off x="1061487" y="2769887"/>
              <a:ext cx="2311402" cy="654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5FBAB3-93B4-4EDB-B894-F6A57985305A}"/>
                </a:ext>
              </a:extLst>
            </p:cNvPr>
            <p:cNvSpPr/>
            <p:nvPr/>
          </p:nvSpPr>
          <p:spPr>
            <a:xfrm>
              <a:off x="5650418" y="2675464"/>
              <a:ext cx="708045" cy="245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BB985C-17E7-4853-9A1C-FB20F23175CB}"/>
                </a:ext>
              </a:extLst>
            </p:cNvPr>
            <p:cNvSpPr/>
            <p:nvPr/>
          </p:nvSpPr>
          <p:spPr>
            <a:xfrm>
              <a:off x="5752557" y="3479798"/>
              <a:ext cx="5294323" cy="245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103B8-959D-41D7-BE46-8D4FBD5BD324}"/>
                </a:ext>
              </a:extLst>
            </p:cNvPr>
            <p:cNvSpPr/>
            <p:nvPr/>
          </p:nvSpPr>
          <p:spPr>
            <a:xfrm>
              <a:off x="5691174" y="3818462"/>
              <a:ext cx="5417091" cy="7281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04E2A7-0F59-4F55-955D-D263A2EF4C38}"/>
                </a:ext>
              </a:extLst>
            </p:cNvPr>
            <p:cNvSpPr txBox="1"/>
            <p:nvPr/>
          </p:nvSpPr>
          <p:spPr>
            <a:xfrm>
              <a:off x="4649701" y="1055746"/>
              <a:ext cx="2886382" cy="523220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Chart Tracker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0078F6-A211-4F7D-B92E-ACD03370A7DA}"/>
                </a:ext>
              </a:extLst>
            </p:cNvPr>
            <p:cNvSpPr txBox="1"/>
            <p:nvPr/>
          </p:nvSpPr>
          <p:spPr>
            <a:xfrm>
              <a:off x="6409267" y="4919134"/>
              <a:ext cx="3344334" cy="83099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 GL Account </a:t>
              </a:r>
            </a:p>
            <a:p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จะโชว์รายละเอียดใน </a:t>
              </a:r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4A46FFD-9CFF-4054-8F03-BBA74F2115FD}"/>
                </a:ext>
              </a:extLst>
            </p:cNvPr>
            <p:cNvCxnSpPr/>
            <p:nvPr/>
          </p:nvCxnSpPr>
          <p:spPr>
            <a:xfrm>
              <a:off x="7536083" y="4546600"/>
              <a:ext cx="0" cy="3725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7652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6F819D-E868-421A-93F3-34DA49A59AE7}"/>
              </a:ext>
            </a:extLst>
          </p:cNvPr>
          <p:cNvSpPr txBox="1"/>
          <p:nvPr/>
        </p:nvSpPr>
        <p:spPr>
          <a:xfrm>
            <a:off x="6409268" y="4893735"/>
            <a:ext cx="162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RETRIEVE</a:t>
            </a:r>
            <a:endParaRPr lang="th-TH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8A231A-F0C3-4B45-BCF7-45DCF21B091D}"/>
              </a:ext>
            </a:extLst>
          </p:cNvPr>
          <p:cNvGrpSpPr/>
          <p:nvPr/>
        </p:nvGrpSpPr>
        <p:grpSpPr>
          <a:xfrm>
            <a:off x="532623" y="304801"/>
            <a:ext cx="11126753" cy="6221039"/>
            <a:chOff x="532623" y="169334"/>
            <a:chExt cx="11126753" cy="62210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FB7AC5-DD96-4C9D-8A99-F476DA8C009C}"/>
                </a:ext>
              </a:extLst>
            </p:cNvPr>
            <p:cNvSpPr txBox="1"/>
            <p:nvPr/>
          </p:nvSpPr>
          <p:spPr>
            <a:xfrm>
              <a:off x="1061487" y="169334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การกลัยรายการบัญชีโดยอัตโนมัติ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82F59-013F-4808-A8EE-0E34D668F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23" y="959359"/>
              <a:ext cx="11126753" cy="5431014"/>
            </a:xfrm>
            <a:prstGeom prst="rect">
              <a:avLst/>
            </a:prstGeom>
            <a:ln w="12700">
              <a:solidFill>
                <a:srgbClr val="0066FF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3A3433-C2EE-4A4E-BE10-97A135A668A1}"/>
                </a:ext>
              </a:extLst>
            </p:cNvPr>
            <p:cNvSpPr/>
            <p:nvPr/>
          </p:nvSpPr>
          <p:spPr>
            <a:xfrm>
              <a:off x="7592531" y="1879598"/>
              <a:ext cx="1026536" cy="287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2BFC82-25CE-4C46-9D7F-B052BCE75DAB}"/>
                </a:ext>
              </a:extLst>
            </p:cNvPr>
            <p:cNvSpPr/>
            <p:nvPr/>
          </p:nvSpPr>
          <p:spPr>
            <a:xfrm>
              <a:off x="5780655" y="2133597"/>
              <a:ext cx="459277" cy="4840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E6D285-2D2C-4120-95E0-F6281D00BCF6}"/>
                </a:ext>
              </a:extLst>
            </p:cNvPr>
            <p:cNvSpPr/>
            <p:nvPr/>
          </p:nvSpPr>
          <p:spPr>
            <a:xfrm>
              <a:off x="5789122" y="3513669"/>
              <a:ext cx="696345" cy="2697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8A15B6-A749-4D77-B633-54D925CD9B27}"/>
                </a:ext>
              </a:extLst>
            </p:cNvPr>
            <p:cNvSpPr/>
            <p:nvPr/>
          </p:nvSpPr>
          <p:spPr>
            <a:xfrm>
              <a:off x="1193799" y="2031225"/>
              <a:ext cx="2311402" cy="654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34362B-80D1-4DC0-A972-6A9D728F25F0}"/>
                </a:ext>
              </a:extLst>
            </p:cNvPr>
            <p:cNvSpPr/>
            <p:nvPr/>
          </p:nvSpPr>
          <p:spPr>
            <a:xfrm>
              <a:off x="5789122" y="4039217"/>
              <a:ext cx="5870254" cy="5846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8AD82C-CF35-4313-8C62-E206C6957B51}"/>
                </a:ext>
              </a:extLst>
            </p:cNvPr>
            <p:cNvSpPr txBox="1"/>
            <p:nvPr/>
          </p:nvSpPr>
          <p:spPr>
            <a:xfrm>
              <a:off x="1193799" y="2893519"/>
              <a:ext cx="3945468" cy="1862048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ถ้าต้องการดูคู่บัญชีขาที่ตั้งและล้าง ให้ไปดูที่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1.Chart Tracker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/ Transaction Detail / Detail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3.Retrieve 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จะได้ขาบัญชีที่ตั้ง และ ล้างออก ออก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F07B4B-0BAC-4A39-8175-83DA7EB20C8C}"/>
                </a:ext>
              </a:extLst>
            </p:cNvPr>
            <p:cNvSpPr/>
            <p:nvPr/>
          </p:nvSpPr>
          <p:spPr>
            <a:xfrm>
              <a:off x="3014133" y="2228717"/>
              <a:ext cx="296333" cy="27388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1</a:t>
              </a:r>
              <a:endParaRPr lang="th-TH" sz="22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2DA84B-D321-49FE-8E81-8391D28D8330}"/>
                </a:ext>
              </a:extLst>
            </p:cNvPr>
            <p:cNvSpPr/>
            <p:nvPr/>
          </p:nvSpPr>
          <p:spPr>
            <a:xfrm>
              <a:off x="6807200" y="2186382"/>
              <a:ext cx="296333" cy="27388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2</a:t>
              </a:r>
              <a:endParaRPr lang="th-TH" sz="22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11AC1-9749-4E36-B5C3-BC800B64FC79}"/>
                </a:ext>
              </a:extLst>
            </p:cNvPr>
            <p:cNvSpPr/>
            <p:nvPr/>
          </p:nvSpPr>
          <p:spPr>
            <a:xfrm>
              <a:off x="7027336" y="3407150"/>
              <a:ext cx="296333" cy="316955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3</a:t>
              </a:r>
              <a:endParaRPr lang="th-TH" sz="21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C96AC64-F414-4E06-AD26-6197E8E963D2}"/>
                </a:ext>
              </a:extLst>
            </p:cNvPr>
            <p:cNvCxnSpPr>
              <a:endCxn id="13" idx="2"/>
            </p:cNvCxnSpPr>
            <p:nvPr/>
          </p:nvCxnSpPr>
          <p:spPr>
            <a:xfrm flipV="1">
              <a:off x="6239932" y="2323324"/>
              <a:ext cx="567268" cy="1369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513F6F-67BD-4F09-B836-E0D82AC53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6599" y="2107826"/>
              <a:ext cx="488998" cy="1435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A693D52-AD35-4B13-A24A-9CC57E56723D}"/>
                </a:ext>
              </a:extLst>
            </p:cNvPr>
            <p:cNvCxnSpPr/>
            <p:nvPr/>
          </p:nvCxnSpPr>
          <p:spPr>
            <a:xfrm flipV="1">
              <a:off x="6460069" y="3616028"/>
              <a:ext cx="567268" cy="1369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EC0F77-EF40-466B-9FBD-FD735778B243}"/>
                </a:ext>
              </a:extLst>
            </p:cNvPr>
            <p:cNvSpPr/>
            <p:nvPr/>
          </p:nvSpPr>
          <p:spPr>
            <a:xfrm>
              <a:off x="6900336" y="4739982"/>
              <a:ext cx="363972" cy="273629"/>
            </a:xfrm>
            <a:prstGeom prst="ellipse">
              <a:avLst/>
            </a:prstGeom>
            <a:solidFill>
              <a:srgbClr val="00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9" name="Arrow: Curved Right 28">
              <a:extLst>
                <a:ext uri="{FF2B5EF4-FFF2-40B4-BE49-F238E27FC236}">
                  <a16:creationId xmlns:a16="http://schemas.microsoft.com/office/drawing/2014/main" id="{42326C54-E4CC-4A7A-9C45-2CB93460EDC0}"/>
                </a:ext>
              </a:extLst>
            </p:cNvPr>
            <p:cNvSpPr/>
            <p:nvPr/>
          </p:nvSpPr>
          <p:spPr>
            <a:xfrm rot="18630319">
              <a:off x="6436429" y="4714279"/>
              <a:ext cx="287773" cy="545280"/>
            </a:xfrm>
            <a:prstGeom prst="curv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999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7A5FF0-F69B-42D6-BAA9-E9703E193B6D}"/>
              </a:ext>
            </a:extLst>
          </p:cNvPr>
          <p:cNvCxnSpPr/>
          <p:nvPr/>
        </p:nvCxnSpPr>
        <p:spPr>
          <a:xfrm>
            <a:off x="10811933" y="4799252"/>
            <a:ext cx="0" cy="32173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251929-7435-44D6-AF56-174BABE63AF8}"/>
              </a:ext>
            </a:extLst>
          </p:cNvPr>
          <p:cNvGrpSpPr/>
          <p:nvPr/>
        </p:nvGrpSpPr>
        <p:grpSpPr>
          <a:xfrm>
            <a:off x="532623" y="237067"/>
            <a:ext cx="11126753" cy="6324601"/>
            <a:chOff x="532623" y="237067"/>
            <a:chExt cx="11126753" cy="63246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6A9183-E3E9-473D-92E5-3724C0CB87A9}"/>
                </a:ext>
              </a:extLst>
            </p:cNvPr>
            <p:cNvSpPr txBox="1"/>
            <p:nvPr/>
          </p:nvSpPr>
          <p:spPr>
            <a:xfrm>
              <a:off x="1103822" y="237067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การกลัยรายการบัญชีโดยอัตโนมัติ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E79453-77BB-4121-AB12-76E37FA9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23" y="1075268"/>
              <a:ext cx="11126753" cy="5486400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CBE1F1-A05E-45C0-9F05-D57CB17A09C1}"/>
                </a:ext>
              </a:extLst>
            </p:cNvPr>
            <p:cNvSpPr/>
            <p:nvPr/>
          </p:nvSpPr>
          <p:spPr>
            <a:xfrm>
              <a:off x="1193799" y="2132826"/>
              <a:ext cx="2311402" cy="654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13739B-250B-4823-B18C-9E509E0357FC}"/>
                </a:ext>
              </a:extLst>
            </p:cNvPr>
            <p:cNvSpPr/>
            <p:nvPr/>
          </p:nvSpPr>
          <p:spPr>
            <a:xfrm>
              <a:off x="5782735" y="2235197"/>
              <a:ext cx="457199" cy="5525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F74E29-A468-460D-A7CA-484846F01FF2}"/>
                </a:ext>
              </a:extLst>
            </p:cNvPr>
            <p:cNvSpPr/>
            <p:nvPr/>
          </p:nvSpPr>
          <p:spPr>
            <a:xfrm>
              <a:off x="7577667" y="1958944"/>
              <a:ext cx="1032933" cy="3609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26F755-80FB-48B1-BAA8-522AF2CAC69B}"/>
                </a:ext>
              </a:extLst>
            </p:cNvPr>
            <p:cNvSpPr/>
            <p:nvPr/>
          </p:nvSpPr>
          <p:spPr>
            <a:xfrm>
              <a:off x="10549468" y="4140197"/>
              <a:ext cx="524932" cy="643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6DE4F3-1B05-4665-9799-594A9501927C}"/>
                </a:ext>
              </a:extLst>
            </p:cNvPr>
            <p:cNvSpPr/>
            <p:nvPr/>
          </p:nvSpPr>
          <p:spPr>
            <a:xfrm>
              <a:off x="2980265" y="2228717"/>
              <a:ext cx="296333" cy="27388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1</a:t>
              </a:r>
              <a:endParaRPr lang="th-TH" sz="2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ACE6CB-A713-4954-AB28-EE8023787715}"/>
                </a:ext>
              </a:extLst>
            </p:cNvPr>
            <p:cNvSpPr/>
            <p:nvPr/>
          </p:nvSpPr>
          <p:spPr>
            <a:xfrm>
              <a:off x="6807200" y="2321849"/>
              <a:ext cx="296333" cy="27388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2</a:t>
              </a:r>
              <a:endParaRPr lang="th-TH" sz="22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30BAB49-2912-47AA-A8A5-7A8F69C17E1F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6239932" y="2458791"/>
              <a:ext cx="567268" cy="1369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D82117-564F-4CFE-BF46-59555D392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6599" y="2243293"/>
              <a:ext cx="488998" cy="1435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ADBEEA-D6A7-483F-B2EF-4510BED8596D}"/>
                </a:ext>
              </a:extLst>
            </p:cNvPr>
            <p:cNvSpPr/>
            <p:nvPr/>
          </p:nvSpPr>
          <p:spPr>
            <a:xfrm>
              <a:off x="5789122" y="3640669"/>
              <a:ext cx="696345" cy="2697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F08D5F-3210-4D6D-B55B-5E7C631EF7CA}"/>
                </a:ext>
              </a:extLst>
            </p:cNvPr>
            <p:cNvSpPr/>
            <p:nvPr/>
          </p:nvSpPr>
          <p:spPr>
            <a:xfrm>
              <a:off x="7044270" y="3542617"/>
              <a:ext cx="296333" cy="316955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3</a:t>
              </a:r>
              <a:endParaRPr lang="th-TH" sz="21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3FD2A9-B67C-4235-85BF-C946097FB307}"/>
                </a:ext>
              </a:extLst>
            </p:cNvPr>
            <p:cNvCxnSpPr/>
            <p:nvPr/>
          </p:nvCxnSpPr>
          <p:spPr>
            <a:xfrm flipV="1">
              <a:off x="6477003" y="3709163"/>
              <a:ext cx="567268" cy="1369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DDD1A0E-FB0C-407F-818A-D903A71A5090}"/>
                </a:ext>
              </a:extLst>
            </p:cNvPr>
            <p:cNvSpPr/>
            <p:nvPr/>
          </p:nvSpPr>
          <p:spPr>
            <a:xfrm>
              <a:off x="10634148" y="4883914"/>
              <a:ext cx="363972" cy="273629"/>
            </a:xfrm>
            <a:prstGeom prst="ellipse">
              <a:avLst/>
            </a:prstGeom>
            <a:solidFill>
              <a:srgbClr val="00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F92CE4-B182-4590-96D7-5CD3EAFBB741}"/>
                </a:ext>
              </a:extLst>
            </p:cNvPr>
            <p:cNvSpPr txBox="1"/>
            <p:nvPr/>
          </p:nvSpPr>
          <p:spPr>
            <a:xfrm>
              <a:off x="1193799" y="3020517"/>
              <a:ext cx="3934065" cy="2569934"/>
            </a:xfrm>
            <a:prstGeom prst="rect">
              <a:avLst/>
            </a:prstGeom>
            <a:solidFill>
              <a:srgbClr val="E1FFE1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ถ้าต้องการดูว่าระบบทำการ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Reverse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ให้หรือไม่ ไปดูที่ 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1.Chart Tracker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/ Transaction Detail / Detail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3.Retrieve 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ระบบจะแสดงเครื่องหมาย </a:t>
              </a:r>
              <a:r>
                <a:rPr lang="en-US" sz="2400" b="1" i="0" u="none" strike="noStrike" dirty="0">
                  <a:solidFill>
                    <a:srgbClr val="00863D"/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แจ้งว่าได้ทำการ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6ED1F03-2368-4CDF-AB3D-F25AB1716A29}"/>
                </a:ext>
              </a:extLst>
            </p:cNvPr>
            <p:cNvCxnSpPr/>
            <p:nvPr/>
          </p:nvCxnSpPr>
          <p:spPr>
            <a:xfrm>
              <a:off x="5127864" y="5019387"/>
              <a:ext cx="5421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051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BCFE6-3371-4616-87B1-64AF66F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1507068"/>
            <a:ext cx="10320867" cy="5046133"/>
          </a:xfrm>
          <a:custGeom>
            <a:avLst/>
            <a:gdLst>
              <a:gd name="connsiteX0" fmla="*/ 0 w 10320867"/>
              <a:gd name="connsiteY0" fmla="*/ 0 h 5046133"/>
              <a:gd name="connsiteX1" fmla="*/ 10320867 w 10320867"/>
              <a:gd name="connsiteY1" fmla="*/ 0 h 5046133"/>
              <a:gd name="connsiteX2" fmla="*/ 10320867 w 10320867"/>
              <a:gd name="connsiteY2" fmla="*/ 5046133 h 5046133"/>
              <a:gd name="connsiteX3" fmla="*/ 0 w 10320867"/>
              <a:gd name="connsiteY3" fmla="*/ 5046133 h 5046133"/>
              <a:gd name="connsiteX4" fmla="*/ 0 w 10320867"/>
              <a:gd name="connsiteY4" fmla="*/ 0 h 504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867" h="5046133" fill="none" extrusionOk="0">
                <a:moveTo>
                  <a:pt x="0" y="0"/>
                </a:moveTo>
                <a:cubicBezTo>
                  <a:pt x="1717963" y="-33775"/>
                  <a:pt x="8211626" y="138873"/>
                  <a:pt x="10320867" y="0"/>
                </a:cubicBezTo>
                <a:cubicBezTo>
                  <a:pt x="10247096" y="930566"/>
                  <a:pt x="10164984" y="2901143"/>
                  <a:pt x="10320867" y="5046133"/>
                </a:cubicBezTo>
                <a:cubicBezTo>
                  <a:pt x="7098986" y="4908803"/>
                  <a:pt x="5047398" y="4908277"/>
                  <a:pt x="0" y="5046133"/>
                </a:cubicBezTo>
                <a:cubicBezTo>
                  <a:pt x="152408" y="2575120"/>
                  <a:pt x="73868" y="1611289"/>
                  <a:pt x="0" y="0"/>
                </a:cubicBezTo>
                <a:close/>
              </a:path>
              <a:path w="10320867" h="5046133" stroke="0" extrusionOk="0">
                <a:moveTo>
                  <a:pt x="0" y="0"/>
                </a:moveTo>
                <a:cubicBezTo>
                  <a:pt x="3068275" y="-101487"/>
                  <a:pt x="7245773" y="-162162"/>
                  <a:pt x="10320867" y="0"/>
                </a:cubicBezTo>
                <a:cubicBezTo>
                  <a:pt x="10381580" y="1512456"/>
                  <a:pt x="10259795" y="3264663"/>
                  <a:pt x="10320867" y="5046133"/>
                </a:cubicBezTo>
                <a:cubicBezTo>
                  <a:pt x="6298771" y="5096198"/>
                  <a:pt x="2694581" y="4887684"/>
                  <a:pt x="0" y="5046133"/>
                </a:cubicBezTo>
                <a:cubicBezTo>
                  <a:pt x="-24452" y="3178921"/>
                  <a:pt x="-67663" y="2240843"/>
                  <a:pt x="0" y="0"/>
                </a:cubicBezTo>
                <a:close/>
              </a:path>
            </a:pathLst>
          </a:custGeom>
          <a:ln w="1905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8E906-89A4-4717-8D7B-D6CCCBCDEDA0}"/>
              </a:ext>
            </a:extLst>
          </p:cNvPr>
          <p:cNvSpPr txBox="1"/>
          <p:nvPr/>
        </p:nvSpPr>
        <p:spPr>
          <a:xfrm>
            <a:off x="2057397" y="372535"/>
            <a:ext cx="7890933" cy="707886"/>
          </a:xfrm>
          <a:custGeom>
            <a:avLst/>
            <a:gdLst>
              <a:gd name="connsiteX0" fmla="*/ 0 w 7890933"/>
              <a:gd name="connsiteY0" fmla="*/ 0 h 707886"/>
              <a:gd name="connsiteX1" fmla="*/ 7890933 w 7890933"/>
              <a:gd name="connsiteY1" fmla="*/ 0 h 707886"/>
              <a:gd name="connsiteX2" fmla="*/ 7890933 w 7890933"/>
              <a:gd name="connsiteY2" fmla="*/ 707886 h 707886"/>
              <a:gd name="connsiteX3" fmla="*/ 0 w 7890933"/>
              <a:gd name="connsiteY3" fmla="*/ 707886 h 707886"/>
              <a:gd name="connsiteX4" fmla="*/ 0 w 7890933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0933" h="707886" extrusionOk="0">
                <a:moveTo>
                  <a:pt x="0" y="0"/>
                </a:moveTo>
                <a:cubicBezTo>
                  <a:pt x="2170050" y="94229"/>
                  <a:pt x="6208632" y="-70426"/>
                  <a:pt x="7890933" y="0"/>
                </a:cubicBezTo>
                <a:cubicBezTo>
                  <a:pt x="7829388" y="157120"/>
                  <a:pt x="7838500" y="537295"/>
                  <a:pt x="7890933" y="707886"/>
                </a:cubicBezTo>
                <a:cubicBezTo>
                  <a:pt x="6576719" y="629642"/>
                  <a:pt x="1227526" y="628281"/>
                  <a:pt x="0" y="707886"/>
                </a:cubicBezTo>
                <a:cubicBezTo>
                  <a:pt x="-46613" y="596420"/>
                  <a:pt x="16757" y="344009"/>
                  <a:pt x="0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372192687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GLP030 </a:t>
            </a:r>
            <a:r>
              <a:rPr lang="th-TH" sz="4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การแก้ไขข้อผิดพลาด (</a:t>
            </a:r>
            <a:r>
              <a:rPr lang="en-US" sz="4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Review Journal</a:t>
            </a:r>
            <a:r>
              <a:rPr lang="th-TH" sz="4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2364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4D543D-E52F-487E-95AC-10651442454A}"/>
              </a:ext>
            </a:extLst>
          </p:cNvPr>
          <p:cNvGrpSpPr/>
          <p:nvPr/>
        </p:nvGrpSpPr>
        <p:grpSpPr>
          <a:xfrm>
            <a:off x="457200" y="254002"/>
            <a:ext cx="11277600" cy="6104562"/>
            <a:chOff x="457200" y="254002"/>
            <a:chExt cx="11277600" cy="61045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1BF14E-17D7-4770-B42E-6AA100D56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163393"/>
              <a:ext cx="11277600" cy="5195171"/>
            </a:xfrm>
            <a:prstGeom prst="rect">
              <a:avLst/>
            </a:prstGeom>
            <a:ln w="19050">
              <a:solidFill>
                <a:srgbClr val="0066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8C3E42-9FE9-4D18-97AC-470C2C25D117}"/>
                </a:ext>
              </a:extLst>
            </p:cNvPr>
            <p:cNvSpPr txBox="1"/>
            <p:nvPr/>
          </p:nvSpPr>
          <p:spPr>
            <a:xfrm>
              <a:off x="2876010" y="254002"/>
              <a:ext cx="6403457" cy="553998"/>
            </a:xfrm>
            <a:custGeom>
              <a:avLst/>
              <a:gdLst>
                <a:gd name="connsiteX0" fmla="*/ 0 w 6403457"/>
                <a:gd name="connsiteY0" fmla="*/ 0 h 553998"/>
                <a:gd name="connsiteX1" fmla="*/ 6403457 w 6403457"/>
                <a:gd name="connsiteY1" fmla="*/ 0 h 553998"/>
                <a:gd name="connsiteX2" fmla="*/ 6403457 w 6403457"/>
                <a:gd name="connsiteY2" fmla="*/ 553998 h 553998"/>
                <a:gd name="connsiteX3" fmla="*/ 0 w 6403457"/>
                <a:gd name="connsiteY3" fmla="*/ 553998 h 553998"/>
                <a:gd name="connsiteX4" fmla="*/ 0 w 64034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3457" h="553998" extrusionOk="0">
                  <a:moveTo>
                    <a:pt x="0" y="0"/>
                  </a:moveTo>
                  <a:cubicBezTo>
                    <a:pt x="1537734" y="94229"/>
                    <a:pt x="5502259" y="-70426"/>
                    <a:pt x="6403457" y="0"/>
                  </a:cubicBezTo>
                  <a:cubicBezTo>
                    <a:pt x="6379615" y="92238"/>
                    <a:pt x="6409273" y="430891"/>
                    <a:pt x="6403457" y="553998"/>
                  </a:cubicBezTo>
                  <a:cubicBezTo>
                    <a:pt x="4478994" y="475754"/>
                    <a:pt x="2110670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F290CF-89F2-431D-BE6A-6241F5E92900}"/>
                </a:ext>
              </a:extLst>
            </p:cNvPr>
            <p:cNvSpPr/>
            <p:nvPr/>
          </p:nvSpPr>
          <p:spPr>
            <a:xfrm>
              <a:off x="1032744" y="2076110"/>
              <a:ext cx="1939056" cy="692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506D1D-BBF5-4ED6-BB70-918A7B58C399}"/>
                </a:ext>
              </a:extLst>
            </p:cNvPr>
            <p:cNvSpPr/>
            <p:nvPr/>
          </p:nvSpPr>
          <p:spPr>
            <a:xfrm>
              <a:off x="5325532" y="2220043"/>
              <a:ext cx="1939055" cy="2437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EBE8E4-C00F-4064-BFC3-7CC6CEE49041}"/>
                </a:ext>
              </a:extLst>
            </p:cNvPr>
            <p:cNvSpPr/>
            <p:nvPr/>
          </p:nvSpPr>
          <p:spPr>
            <a:xfrm>
              <a:off x="5291664" y="5376333"/>
              <a:ext cx="4953001" cy="4148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78C2A-CEFB-4AB7-B282-B7AC184269B7}"/>
                </a:ext>
              </a:extLst>
            </p:cNvPr>
            <p:cNvSpPr txBox="1"/>
            <p:nvPr/>
          </p:nvSpPr>
          <p:spPr>
            <a:xfrm>
              <a:off x="1032744" y="3427110"/>
              <a:ext cx="2988734" cy="1938992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853089276">
                    <a:custGeom>
                      <a:avLst/>
                      <a:gdLst>
                        <a:gd name="connsiteX0" fmla="*/ 0 w 2988734"/>
                        <a:gd name="connsiteY0" fmla="*/ 0 h 1938992"/>
                        <a:gd name="connsiteX1" fmla="*/ 2988734 w 2988734"/>
                        <a:gd name="connsiteY1" fmla="*/ 0 h 1938992"/>
                        <a:gd name="connsiteX2" fmla="*/ 2988734 w 2988734"/>
                        <a:gd name="connsiteY2" fmla="*/ 1938992 h 1938992"/>
                        <a:gd name="connsiteX3" fmla="*/ 0 w 2988734"/>
                        <a:gd name="connsiteY3" fmla="*/ 1938992 h 1938992"/>
                        <a:gd name="connsiteX4" fmla="*/ 0 w 2988734"/>
                        <a:gd name="connsiteY4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88734" h="1938992" fill="none" extrusionOk="0">
                          <a:moveTo>
                            <a:pt x="0" y="0"/>
                          </a:moveTo>
                          <a:cubicBezTo>
                            <a:pt x="620454" y="69240"/>
                            <a:pt x="1929568" y="159276"/>
                            <a:pt x="2988734" y="0"/>
                          </a:cubicBezTo>
                          <a:cubicBezTo>
                            <a:pt x="3052253" y="276795"/>
                            <a:pt x="3081649" y="973304"/>
                            <a:pt x="2988734" y="1938992"/>
                          </a:cubicBezTo>
                          <a:cubicBezTo>
                            <a:pt x="2080764" y="1970000"/>
                            <a:pt x="849368" y="2021446"/>
                            <a:pt x="0" y="1938992"/>
                          </a:cubicBezTo>
                          <a:cubicBezTo>
                            <a:pt x="169907" y="1440443"/>
                            <a:pt x="-160448" y="884001"/>
                            <a:pt x="0" y="0"/>
                          </a:cubicBezTo>
                          <a:close/>
                        </a:path>
                        <a:path w="2988734" h="1938992" stroke="0" extrusionOk="0">
                          <a:moveTo>
                            <a:pt x="0" y="0"/>
                          </a:moveTo>
                          <a:cubicBezTo>
                            <a:pt x="539808" y="74526"/>
                            <a:pt x="1619619" y="13005"/>
                            <a:pt x="2988734" y="0"/>
                          </a:cubicBezTo>
                          <a:cubicBezTo>
                            <a:pt x="3108131" y="394410"/>
                            <a:pt x="2951272" y="1075361"/>
                            <a:pt x="2988734" y="1938992"/>
                          </a:cubicBezTo>
                          <a:cubicBezTo>
                            <a:pt x="1532756" y="1785354"/>
                            <a:pt x="921944" y="1884824"/>
                            <a:pt x="0" y="1938992"/>
                          </a:cubicBezTo>
                          <a:cubicBezTo>
                            <a:pt x="-106046" y="1366213"/>
                            <a:pt x="147645" y="68853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ขั้นตอนการตรวจสอบ</a:t>
              </a:r>
            </a:p>
            <a:p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Review Journal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2.Journal Entry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จะโชว์ตัวที่ติด </a:t>
              </a:r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4D711B-10BC-4EC3-B230-749313D34C8B}"/>
                </a:ext>
              </a:extLst>
            </p:cNvPr>
            <p:cNvCxnSpPr>
              <a:endCxn id="5" idx="2"/>
            </p:cNvCxnSpPr>
            <p:nvPr/>
          </p:nvCxnSpPr>
          <p:spPr>
            <a:xfrm flipH="1" flipV="1">
              <a:off x="2002272" y="2768600"/>
              <a:ext cx="12795" cy="6585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062B63-8322-41DC-A043-EB4750649006}"/>
                </a:ext>
              </a:extLst>
            </p:cNvPr>
            <p:cNvCxnSpPr/>
            <p:nvPr/>
          </p:nvCxnSpPr>
          <p:spPr>
            <a:xfrm flipV="1">
              <a:off x="3911600" y="2422355"/>
              <a:ext cx="1549400" cy="10047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7FAA130-52DE-4B0D-99EC-EEB0B522E470}"/>
                </a:ext>
              </a:extLst>
            </p:cNvPr>
            <p:cNvCxnSpPr/>
            <p:nvPr/>
          </p:nvCxnSpPr>
          <p:spPr>
            <a:xfrm>
              <a:off x="4021478" y="5173133"/>
              <a:ext cx="1304054" cy="4741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EF0824-0DB4-46A6-9D1E-93BBFEE10912}"/>
                </a:ext>
              </a:extLst>
            </p:cNvPr>
            <p:cNvSpPr/>
            <p:nvPr/>
          </p:nvSpPr>
          <p:spPr>
            <a:xfrm>
              <a:off x="2599268" y="2127796"/>
              <a:ext cx="270933" cy="29455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72B66E-A443-422D-B564-13B8072E2CC3}"/>
                </a:ext>
              </a:extLst>
            </p:cNvPr>
            <p:cNvSpPr/>
            <p:nvPr/>
          </p:nvSpPr>
          <p:spPr>
            <a:xfrm>
              <a:off x="4910666" y="2313175"/>
              <a:ext cx="270933" cy="294559"/>
            </a:xfrm>
            <a:prstGeom prst="ellipse">
              <a:avLst/>
            </a:prstGeom>
            <a:solidFill>
              <a:srgbClr val="66FF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C5F840-9F49-468B-92B2-694B360F6C33}"/>
                </a:ext>
              </a:extLst>
            </p:cNvPr>
            <p:cNvSpPr/>
            <p:nvPr/>
          </p:nvSpPr>
          <p:spPr>
            <a:xfrm>
              <a:off x="4859868" y="5173133"/>
              <a:ext cx="270933" cy="294559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03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225F8E-D925-46E4-AE4E-6E7B8044F2C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0204455" y="4034612"/>
            <a:ext cx="0" cy="224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B85436-145F-4F70-939C-1205C77CE0B2}"/>
              </a:ext>
            </a:extLst>
          </p:cNvPr>
          <p:cNvCxnSpPr>
            <a:cxnSpLocks/>
          </p:cNvCxnSpPr>
          <p:nvPr/>
        </p:nvCxnSpPr>
        <p:spPr>
          <a:xfrm>
            <a:off x="7171267" y="4847414"/>
            <a:ext cx="0" cy="427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56DF56-C00B-40DF-AADF-CC70634DF428}"/>
              </a:ext>
            </a:extLst>
          </p:cNvPr>
          <p:cNvGrpSpPr/>
          <p:nvPr/>
        </p:nvGrpSpPr>
        <p:grpSpPr>
          <a:xfrm>
            <a:off x="427566" y="347134"/>
            <a:ext cx="11336867" cy="6163732"/>
            <a:chOff x="427566" y="347134"/>
            <a:chExt cx="11336867" cy="61637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16F7DC-4DCF-4BC7-989D-0740DE80137B}"/>
                </a:ext>
              </a:extLst>
            </p:cNvPr>
            <p:cNvSpPr txBox="1"/>
            <p:nvPr/>
          </p:nvSpPr>
          <p:spPr>
            <a:xfrm>
              <a:off x="2804043" y="347134"/>
              <a:ext cx="6761713" cy="571262"/>
            </a:xfrm>
            <a:custGeom>
              <a:avLst/>
              <a:gdLst>
                <a:gd name="connsiteX0" fmla="*/ 0 w 6761713"/>
                <a:gd name="connsiteY0" fmla="*/ 0 h 571262"/>
                <a:gd name="connsiteX1" fmla="*/ 6761713 w 6761713"/>
                <a:gd name="connsiteY1" fmla="*/ 0 h 571262"/>
                <a:gd name="connsiteX2" fmla="*/ 6761713 w 6761713"/>
                <a:gd name="connsiteY2" fmla="*/ 571262 h 571262"/>
                <a:gd name="connsiteX3" fmla="*/ 0 w 6761713"/>
                <a:gd name="connsiteY3" fmla="*/ 571262 h 571262"/>
                <a:gd name="connsiteX4" fmla="*/ 0 w 6761713"/>
                <a:gd name="connsiteY4" fmla="*/ 0 h 57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71262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96066" y="246981"/>
                    <a:pt x="6748638" y="341649"/>
                    <a:pt x="6761713" y="571262"/>
                  </a:cubicBezTo>
                  <a:cubicBezTo>
                    <a:pt x="4161842" y="493018"/>
                    <a:pt x="2203019" y="491657"/>
                    <a:pt x="0" y="571262"/>
                  </a:cubicBezTo>
                  <a:cubicBezTo>
                    <a:pt x="-36264" y="444455"/>
                    <a:pt x="42809" y="97185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5A5CDD-4521-4C7F-9B46-11832014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566" y="1202267"/>
              <a:ext cx="11336867" cy="5308599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1229D3-EA07-450D-82BB-7D7068E03B3F}"/>
                </a:ext>
              </a:extLst>
            </p:cNvPr>
            <p:cNvSpPr/>
            <p:nvPr/>
          </p:nvSpPr>
          <p:spPr>
            <a:xfrm>
              <a:off x="986177" y="1738695"/>
              <a:ext cx="1939056" cy="687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CCEC60-FAC4-4C7C-8111-BC30E024788D}"/>
                </a:ext>
              </a:extLst>
            </p:cNvPr>
            <p:cNvSpPr/>
            <p:nvPr/>
          </p:nvSpPr>
          <p:spPr>
            <a:xfrm>
              <a:off x="9548821" y="3613924"/>
              <a:ext cx="1267345" cy="2513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75DE44-C038-4FF0-8CE0-7DE0F3C1B1AA}"/>
                </a:ext>
              </a:extLst>
            </p:cNvPr>
            <p:cNvSpPr/>
            <p:nvPr/>
          </p:nvSpPr>
          <p:spPr>
            <a:xfrm>
              <a:off x="3808324" y="2258560"/>
              <a:ext cx="1166026" cy="2513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FFEC77-D641-402B-AE2E-E3BD4B95E75B}"/>
                </a:ext>
              </a:extLst>
            </p:cNvPr>
            <p:cNvSpPr/>
            <p:nvPr/>
          </p:nvSpPr>
          <p:spPr>
            <a:xfrm>
              <a:off x="5202674" y="2341902"/>
              <a:ext cx="3607431" cy="25602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66F024-3A73-4FDE-8C73-273D55741F6C}"/>
                </a:ext>
              </a:extLst>
            </p:cNvPr>
            <p:cNvSpPr/>
            <p:nvPr/>
          </p:nvSpPr>
          <p:spPr>
            <a:xfrm>
              <a:off x="6282267" y="4621086"/>
              <a:ext cx="2468031" cy="2093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68D14B-23F6-43F5-BCFE-6917E451A53A}"/>
                </a:ext>
              </a:extLst>
            </p:cNvPr>
            <p:cNvSpPr/>
            <p:nvPr/>
          </p:nvSpPr>
          <p:spPr>
            <a:xfrm>
              <a:off x="5980123" y="1814346"/>
              <a:ext cx="649279" cy="251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E59473-DAC2-4EE4-864D-9601D85CF2EC}"/>
                </a:ext>
              </a:extLst>
            </p:cNvPr>
            <p:cNvSpPr txBox="1"/>
            <p:nvPr/>
          </p:nvSpPr>
          <p:spPr>
            <a:xfrm>
              <a:off x="9457271" y="4258734"/>
              <a:ext cx="1494368" cy="477054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66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มีข้อผิดพลาด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DDA0B7-F692-41C2-A8D1-2CA8B802E604}"/>
                </a:ext>
              </a:extLst>
            </p:cNvPr>
            <p:cNvSpPr txBox="1"/>
            <p:nvPr/>
          </p:nvSpPr>
          <p:spPr>
            <a:xfrm>
              <a:off x="5865195" y="5384134"/>
              <a:ext cx="2736939" cy="861774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ยอด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33E583-BF7F-4A60-B9D7-E035EBC32DC3}"/>
                </a:ext>
              </a:extLst>
            </p:cNvPr>
            <p:cNvSpPr txBox="1"/>
            <p:nvPr/>
          </p:nvSpPr>
          <p:spPr>
            <a:xfrm>
              <a:off x="1085669" y="3106228"/>
              <a:ext cx="3630265" cy="1631216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วิธีการตรวจสอบ</a:t>
              </a:r>
            </a:p>
            <a:p>
              <a:pPr marL="457200" indent="-457200">
                <a:buAutoNum type="arabicPeriod"/>
              </a:pP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Review Journal</a:t>
              </a:r>
            </a:p>
            <a:p>
              <a:pPr marL="457200" indent="-457200">
                <a:buAutoNum type="arabicPeriod"/>
              </a:pP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Transactions</a:t>
              </a:r>
            </a:p>
            <a:p>
              <a:pPr marL="457200" indent="-457200">
                <a:buAutoNum type="arabicPeriod"/>
              </a:pP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ระบบจะโชว์รายการที่มีข้อผิดพลาด 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759A41-9892-4790-8580-174C92B900F3}"/>
                </a:ext>
              </a:extLst>
            </p:cNvPr>
            <p:cNvSpPr/>
            <p:nvPr/>
          </p:nvSpPr>
          <p:spPr>
            <a:xfrm>
              <a:off x="2573867" y="1848393"/>
              <a:ext cx="270933" cy="29455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55CED5-4BAF-4238-B08B-9C785888C1BD}"/>
                </a:ext>
              </a:extLst>
            </p:cNvPr>
            <p:cNvSpPr/>
            <p:nvPr/>
          </p:nvSpPr>
          <p:spPr>
            <a:xfrm>
              <a:off x="6693121" y="1851740"/>
              <a:ext cx="270933" cy="294559"/>
            </a:xfrm>
            <a:prstGeom prst="ellipse">
              <a:avLst/>
            </a:prstGeom>
            <a:solidFill>
              <a:srgbClr val="66FF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1918D62-1102-47D8-922E-419B6AD333A2}"/>
                </a:ext>
              </a:extLst>
            </p:cNvPr>
            <p:cNvSpPr/>
            <p:nvPr/>
          </p:nvSpPr>
          <p:spPr>
            <a:xfrm>
              <a:off x="5594262" y="2710070"/>
              <a:ext cx="270933" cy="294559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23837D-39AA-4573-A6CC-D539474FA7C4}"/>
                </a:ext>
              </a:extLst>
            </p:cNvPr>
            <p:cNvCxnSpPr/>
            <p:nvPr/>
          </p:nvCxnSpPr>
          <p:spPr>
            <a:xfrm>
              <a:off x="4758266" y="2582333"/>
              <a:ext cx="422296" cy="4222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197572-D146-43CC-B44D-5F0E6B750C9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8483" y="3852337"/>
              <a:ext cx="0" cy="3725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1FD0A1-20CE-4CF2-91D3-9098DCF242DC}"/>
                </a:ext>
              </a:extLst>
            </p:cNvPr>
            <p:cNvCxnSpPr>
              <a:cxnSpLocks/>
            </p:cNvCxnSpPr>
            <p:nvPr/>
          </p:nvCxnSpPr>
          <p:spPr>
            <a:xfrm>
              <a:off x="7171267" y="5037667"/>
              <a:ext cx="12" cy="2624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355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4D8C6C-5B8A-45D6-A5E9-64A055734C5F}"/>
              </a:ext>
            </a:extLst>
          </p:cNvPr>
          <p:cNvGrpSpPr/>
          <p:nvPr/>
        </p:nvGrpSpPr>
        <p:grpSpPr>
          <a:xfrm>
            <a:off x="262467" y="207558"/>
            <a:ext cx="11578167" cy="6404907"/>
            <a:chOff x="262467" y="207558"/>
            <a:chExt cx="11578167" cy="64049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FE87F1-007A-4B3C-8828-670D6110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467" y="4130854"/>
              <a:ext cx="11578167" cy="2481611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4C4995-AACD-4C62-A015-EC5B9D8F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467" y="973668"/>
              <a:ext cx="11578167" cy="285326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747FA8-E243-44B5-80A9-3C78402069F5}"/>
                </a:ext>
              </a:extLst>
            </p:cNvPr>
            <p:cNvSpPr txBox="1"/>
            <p:nvPr/>
          </p:nvSpPr>
          <p:spPr>
            <a:xfrm>
              <a:off x="2849821" y="207558"/>
              <a:ext cx="6403457" cy="553998"/>
            </a:xfrm>
            <a:custGeom>
              <a:avLst/>
              <a:gdLst>
                <a:gd name="connsiteX0" fmla="*/ 0 w 6403457"/>
                <a:gd name="connsiteY0" fmla="*/ 0 h 553998"/>
                <a:gd name="connsiteX1" fmla="*/ 6403457 w 6403457"/>
                <a:gd name="connsiteY1" fmla="*/ 0 h 553998"/>
                <a:gd name="connsiteX2" fmla="*/ 6403457 w 6403457"/>
                <a:gd name="connsiteY2" fmla="*/ 553998 h 553998"/>
                <a:gd name="connsiteX3" fmla="*/ 0 w 6403457"/>
                <a:gd name="connsiteY3" fmla="*/ 553998 h 553998"/>
                <a:gd name="connsiteX4" fmla="*/ 0 w 64034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3457" h="553998" extrusionOk="0">
                  <a:moveTo>
                    <a:pt x="0" y="0"/>
                  </a:moveTo>
                  <a:cubicBezTo>
                    <a:pt x="1537734" y="94229"/>
                    <a:pt x="5502259" y="-70426"/>
                    <a:pt x="6403457" y="0"/>
                  </a:cubicBezTo>
                  <a:cubicBezTo>
                    <a:pt x="6379615" y="92238"/>
                    <a:pt x="6409273" y="430891"/>
                    <a:pt x="6403457" y="553998"/>
                  </a:cubicBezTo>
                  <a:cubicBezTo>
                    <a:pt x="4478994" y="475754"/>
                    <a:pt x="2110670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3BA85-6076-426D-8A04-6E65FFA8B9CE}"/>
                </a:ext>
              </a:extLst>
            </p:cNvPr>
            <p:cNvSpPr/>
            <p:nvPr/>
          </p:nvSpPr>
          <p:spPr>
            <a:xfrm>
              <a:off x="776087" y="1381837"/>
              <a:ext cx="1939056" cy="6247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DBE212-7DFF-4A04-A73F-6A6E89B47382}"/>
                </a:ext>
              </a:extLst>
            </p:cNvPr>
            <p:cNvSpPr/>
            <p:nvPr/>
          </p:nvSpPr>
          <p:spPr>
            <a:xfrm>
              <a:off x="4859866" y="1642530"/>
              <a:ext cx="6934201" cy="279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FAF4FB-A13C-4D98-97D7-D2E9B9FB7464}"/>
                </a:ext>
              </a:extLst>
            </p:cNvPr>
            <p:cNvSpPr/>
            <p:nvPr/>
          </p:nvSpPr>
          <p:spPr>
            <a:xfrm>
              <a:off x="702733" y="4849227"/>
              <a:ext cx="1676400" cy="10288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036C9D-E0FC-4B20-BCFB-FCE8CCC2A56C}"/>
                </a:ext>
              </a:extLst>
            </p:cNvPr>
            <p:cNvSpPr/>
            <p:nvPr/>
          </p:nvSpPr>
          <p:spPr>
            <a:xfrm>
              <a:off x="3877730" y="5892805"/>
              <a:ext cx="7962903" cy="5079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62D3D7-8B5C-4B62-A6A1-7E54E3AAACB5}"/>
                </a:ext>
              </a:extLst>
            </p:cNvPr>
            <p:cNvSpPr txBox="1"/>
            <p:nvPr/>
          </p:nvSpPr>
          <p:spPr>
            <a:xfrm>
              <a:off x="5240867" y="2408768"/>
              <a:ext cx="5926667" cy="800219"/>
            </a:xfrm>
            <a:custGeom>
              <a:avLst/>
              <a:gdLst>
                <a:gd name="connsiteX0" fmla="*/ 0 w 5926667"/>
                <a:gd name="connsiteY0" fmla="*/ 0 h 800219"/>
                <a:gd name="connsiteX1" fmla="*/ 5926667 w 5926667"/>
                <a:gd name="connsiteY1" fmla="*/ 0 h 800219"/>
                <a:gd name="connsiteX2" fmla="*/ 5926667 w 5926667"/>
                <a:gd name="connsiteY2" fmla="*/ 800219 h 800219"/>
                <a:gd name="connsiteX3" fmla="*/ 0 w 5926667"/>
                <a:gd name="connsiteY3" fmla="*/ 800219 h 800219"/>
                <a:gd name="connsiteX4" fmla="*/ 0 w 5926667"/>
                <a:gd name="connsiteY4" fmla="*/ 0 h 80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667" h="800219" fill="none" extrusionOk="0">
                  <a:moveTo>
                    <a:pt x="0" y="0"/>
                  </a:moveTo>
                  <a:cubicBezTo>
                    <a:pt x="1474061" y="-156091"/>
                    <a:pt x="3810938" y="3580"/>
                    <a:pt x="5926667" y="0"/>
                  </a:cubicBezTo>
                  <a:cubicBezTo>
                    <a:pt x="5967770" y="244845"/>
                    <a:pt x="5995688" y="461703"/>
                    <a:pt x="5926667" y="800219"/>
                  </a:cubicBezTo>
                  <a:cubicBezTo>
                    <a:pt x="4225725" y="704488"/>
                    <a:pt x="644356" y="703381"/>
                    <a:pt x="0" y="800219"/>
                  </a:cubicBezTo>
                  <a:cubicBezTo>
                    <a:pt x="-51299" y="563591"/>
                    <a:pt x="-9288" y="372132"/>
                    <a:pt x="0" y="0"/>
                  </a:cubicBezTo>
                  <a:close/>
                </a:path>
                <a:path w="5926667" h="800219" stroke="0" extrusionOk="0">
                  <a:moveTo>
                    <a:pt x="0" y="0"/>
                  </a:moveTo>
                  <a:cubicBezTo>
                    <a:pt x="696963" y="28019"/>
                    <a:pt x="4308154" y="143129"/>
                    <a:pt x="5926667" y="0"/>
                  </a:cubicBezTo>
                  <a:cubicBezTo>
                    <a:pt x="5862586" y="117359"/>
                    <a:pt x="5930519" y="576656"/>
                    <a:pt x="5926667" y="800219"/>
                  </a:cubicBezTo>
                  <a:cubicBezTo>
                    <a:pt x="4119425" y="961121"/>
                    <a:pt x="1731796" y="715911"/>
                    <a:pt x="0" y="800219"/>
                  </a:cubicBezTo>
                  <a:cubicBezTo>
                    <a:pt x="-4363" y="563771"/>
                    <a:pt x="35675" y="33830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06333639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จะแสดงให้เห็นว่าการติด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Review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มาจาก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Module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ไหน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Post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เมื่อไหร่ และใครเป็นผู้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A2019B-BF43-4649-8396-EB6A0C1BB440}"/>
                </a:ext>
              </a:extLst>
            </p:cNvPr>
            <p:cNvCxnSpPr/>
            <p:nvPr/>
          </p:nvCxnSpPr>
          <p:spPr>
            <a:xfrm flipV="1">
              <a:off x="8085667" y="1921929"/>
              <a:ext cx="0" cy="5418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F70004-5E24-4114-A6FE-245E8CC039EA}"/>
                </a:ext>
              </a:extLst>
            </p:cNvPr>
            <p:cNvSpPr txBox="1"/>
            <p:nvPr/>
          </p:nvSpPr>
          <p:spPr>
            <a:xfrm>
              <a:off x="5202765" y="4849228"/>
              <a:ext cx="6286501" cy="800219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063336392">
                    <a:custGeom>
                      <a:avLst/>
                      <a:gdLst>
                        <a:gd name="connsiteX0" fmla="*/ 0 w 6286501"/>
                        <a:gd name="connsiteY0" fmla="*/ 0 h 800219"/>
                        <a:gd name="connsiteX1" fmla="*/ 6286501 w 6286501"/>
                        <a:gd name="connsiteY1" fmla="*/ 0 h 800219"/>
                        <a:gd name="connsiteX2" fmla="*/ 6286501 w 6286501"/>
                        <a:gd name="connsiteY2" fmla="*/ 800219 h 800219"/>
                        <a:gd name="connsiteX3" fmla="*/ 0 w 6286501"/>
                        <a:gd name="connsiteY3" fmla="*/ 800219 h 800219"/>
                        <a:gd name="connsiteX4" fmla="*/ 0 w 6286501"/>
                        <a:gd name="connsiteY4" fmla="*/ 0 h 800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86501" h="800219" fill="none" extrusionOk="0">
                          <a:moveTo>
                            <a:pt x="0" y="0"/>
                          </a:moveTo>
                          <a:cubicBezTo>
                            <a:pt x="2661347" y="-156091"/>
                            <a:pt x="3939849" y="3580"/>
                            <a:pt x="6286501" y="0"/>
                          </a:cubicBezTo>
                          <a:cubicBezTo>
                            <a:pt x="6327604" y="244845"/>
                            <a:pt x="6355522" y="461703"/>
                            <a:pt x="6286501" y="800219"/>
                          </a:cubicBezTo>
                          <a:cubicBezTo>
                            <a:pt x="3872385" y="704488"/>
                            <a:pt x="2670267" y="703381"/>
                            <a:pt x="0" y="800219"/>
                          </a:cubicBezTo>
                          <a:cubicBezTo>
                            <a:pt x="-51299" y="563591"/>
                            <a:pt x="-9288" y="372132"/>
                            <a:pt x="0" y="0"/>
                          </a:cubicBezTo>
                          <a:close/>
                        </a:path>
                        <a:path w="6286501" h="800219" stroke="0" extrusionOk="0">
                          <a:moveTo>
                            <a:pt x="0" y="0"/>
                          </a:moveTo>
                          <a:cubicBezTo>
                            <a:pt x="3069444" y="28019"/>
                            <a:pt x="4513213" y="143129"/>
                            <a:pt x="6286501" y="0"/>
                          </a:cubicBezTo>
                          <a:cubicBezTo>
                            <a:pt x="6222420" y="117359"/>
                            <a:pt x="6290353" y="576656"/>
                            <a:pt x="6286501" y="800219"/>
                          </a:cubicBezTo>
                          <a:cubicBezTo>
                            <a:pt x="4477280" y="961121"/>
                            <a:pt x="2529924" y="715911"/>
                            <a:pt x="0" y="800219"/>
                          </a:cubicBezTo>
                          <a:cubicBezTo>
                            <a:pt x="-4363" y="563771"/>
                            <a:pt x="35675" y="33830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Transaction List 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จะแสดงให้เห็นว่า การติด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Review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</a:p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มาจาก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Book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เล่มไหน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แสดงยอด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ที่ไม่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D4A3F5-97D1-4F6D-9A39-5AE86B1E46A7}"/>
                </a:ext>
              </a:extLst>
            </p:cNvPr>
            <p:cNvCxnSpPr/>
            <p:nvPr/>
          </p:nvCxnSpPr>
          <p:spPr>
            <a:xfrm>
              <a:off x="10625667" y="5649447"/>
              <a:ext cx="2286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5B30BE-60D2-48BE-AFDA-CB0870287DAB}"/>
                </a:ext>
              </a:extLst>
            </p:cNvPr>
            <p:cNvSpPr/>
            <p:nvPr/>
          </p:nvSpPr>
          <p:spPr>
            <a:xfrm>
              <a:off x="3352798" y="1461380"/>
              <a:ext cx="1435097" cy="6247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172ED3-C299-4610-B4C0-DB814CA1D27D}"/>
                </a:ext>
              </a:extLst>
            </p:cNvPr>
            <p:cNvSpPr/>
            <p:nvPr/>
          </p:nvSpPr>
          <p:spPr>
            <a:xfrm>
              <a:off x="2702984" y="5215469"/>
              <a:ext cx="1107017" cy="8002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290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9F08937-0E55-48DB-936A-ADBDA15F2035}"/>
              </a:ext>
            </a:extLst>
          </p:cNvPr>
          <p:cNvGrpSpPr/>
          <p:nvPr/>
        </p:nvGrpSpPr>
        <p:grpSpPr>
          <a:xfrm>
            <a:off x="491067" y="237067"/>
            <a:ext cx="11260666" cy="6172200"/>
            <a:chOff x="491067" y="237067"/>
            <a:chExt cx="11260666" cy="6172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F8EED-99DE-4C97-B27A-161FFF8B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067" y="1109133"/>
              <a:ext cx="11260666" cy="5300134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6871B1-4530-49CF-AEDB-5372A74B7E71}"/>
                </a:ext>
              </a:extLst>
            </p:cNvPr>
            <p:cNvSpPr txBox="1"/>
            <p:nvPr/>
          </p:nvSpPr>
          <p:spPr>
            <a:xfrm>
              <a:off x="2715143" y="237067"/>
              <a:ext cx="6403457" cy="553998"/>
            </a:xfrm>
            <a:custGeom>
              <a:avLst/>
              <a:gdLst>
                <a:gd name="connsiteX0" fmla="*/ 0 w 6403457"/>
                <a:gd name="connsiteY0" fmla="*/ 0 h 553998"/>
                <a:gd name="connsiteX1" fmla="*/ 6403457 w 6403457"/>
                <a:gd name="connsiteY1" fmla="*/ 0 h 553998"/>
                <a:gd name="connsiteX2" fmla="*/ 6403457 w 6403457"/>
                <a:gd name="connsiteY2" fmla="*/ 553998 h 553998"/>
                <a:gd name="connsiteX3" fmla="*/ 0 w 6403457"/>
                <a:gd name="connsiteY3" fmla="*/ 553998 h 553998"/>
                <a:gd name="connsiteX4" fmla="*/ 0 w 64034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3457" h="553998" extrusionOk="0">
                  <a:moveTo>
                    <a:pt x="0" y="0"/>
                  </a:moveTo>
                  <a:cubicBezTo>
                    <a:pt x="1537734" y="94229"/>
                    <a:pt x="5502259" y="-70426"/>
                    <a:pt x="6403457" y="0"/>
                  </a:cubicBezTo>
                  <a:cubicBezTo>
                    <a:pt x="6379615" y="92238"/>
                    <a:pt x="6409273" y="430891"/>
                    <a:pt x="6403457" y="553998"/>
                  </a:cubicBezTo>
                  <a:cubicBezTo>
                    <a:pt x="4478994" y="475754"/>
                    <a:pt x="2110670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9B5055-3A0C-49D6-BC7F-BA80FD9C2B7C}"/>
                </a:ext>
              </a:extLst>
            </p:cNvPr>
            <p:cNvSpPr/>
            <p:nvPr/>
          </p:nvSpPr>
          <p:spPr>
            <a:xfrm>
              <a:off x="9135534" y="2971800"/>
              <a:ext cx="2353733" cy="1520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EA8D13-F2D2-4A36-8665-81E96C4CF988}"/>
                </a:ext>
              </a:extLst>
            </p:cNvPr>
            <p:cNvSpPr/>
            <p:nvPr/>
          </p:nvSpPr>
          <p:spPr>
            <a:xfrm>
              <a:off x="5435598" y="4551825"/>
              <a:ext cx="3632200" cy="10785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C3556C-0DE0-4B99-95EE-FB9BC322F77D}"/>
                </a:ext>
              </a:extLst>
            </p:cNvPr>
            <p:cNvSpPr/>
            <p:nvPr/>
          </p:nvSpPr>
          <p:spPr>
            <a:xfrm>
              <a:off x="4326466" y="2150534"/>
              <a:ext cx="2336800" cy="231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1B5163-59FA-4965-A736-F8956CAD5C67}"/>
                </a:ext>
              </a:extLst>
            </p:cNvPr>
            <p:cNvSpPr/>
            <p:nvPr/>
          </p:nvSpPr>
          <p:spPr>
            <a:xfrm>
              <a:off x="4284134" y="1755423"/>
              <a:ext cx="457199" cy="2318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9A6382-9B55-49C4-8A31-F55437518EFD}"/>
                </a:ext>
              </a:extLst>
            </p:cNvPr>
            <p:cNvSpPr/>
            <p:nvPr/>
          </p:nvSpPr>
          <p:spPr>
            <a:xfrm>
              <a:off x="956725" y="2060221"/>
              <a:ext cx="1981208" cy="7422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1EBCF6-187F-4080-865E-EB1828A29608}"/>
                </a:ext>
              </a:extLst>
            </p:cNvPr>
            <p:cNvSpPr/>
            <p:nvPr/>
          </p:nvSpPr>
          <p:spPr>
            <a:xfrm>
              <a:off x="2579676" y="2108200"/>
              <a:ext cx="332857" cy="274177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215430-3E3E-4AF8-ACD8-D3453B928C56}"/>
                </a:ext>
              </a:extLst>
            </p:cNvPr>
            <p:cNvSpPr/>
            <p:nvPr/>
          </p:nvSpPr>
          <p:spPr>
            <a:xfrm>
              <a:off x="4969933" y="1600200"/>
              <a:ext cx="304800" cy="29477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6AA55E-CF2A-4E4F-ADF4-AFAB2EA80483}"/>
                </a:ext>
              </a:extLst>
            </p:cNvPr>
            <p:cNvSpPr/>
            <p:nvPr/>
          </p:nvSpPr>
          <p:spPr>
            <a:xfrm>
              <a:off x="6096000" y="2060222"/>
              <a:ext cx="431800" cy="32215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A371C9-00EB-457B-A72B-2FA52D58DAD1}"/>
                </a:ext>
              </a:extLst>
            </p:cNvPr>
            <p:cNvSpPr txBox="1"/>
            <p:nvPr/>
          </p:nvSpPr>
          <p:spPr>
            <a:xfrm>
              <a:off x="1159934" y="3784604"/>
              <a:ext cx="3632200" cy="1569660"/>
            </a:xfrm>
            <a:prstGeom prst="rect">
              <a:avLst/>
            </a:prstGeom>
            <a:solidFill>
              <a:srgbClr val="FFEFEF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ขั้นตอนการแก้ไข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Review Journal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Action 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Journal Entry Cancellation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219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4C1AD3-E296-485F-B1EA-E97C6271FF3D}"/>
              </a:ext>
            </a:extLst>
          </p:cNvPr>
          <p:cNvGrpSpPr/>
          <p:nvPr/>
        </p:nvGrpSpPr>
        <p:grpSpPr>
          <a:xfrm>
            <a:off x="516467" y="228600"/>
            <a:ext cx="11159066" cy="6316133"/>
            <a:chOff x="516467" y="227244"/>
            <a:chExt cx="11159066" cy="60629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A15E16-3F64-4956-8D08-BA7B61BA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7" y="1016000"/>
              <a:ext cx="11159066" cy="5274159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E2CC52-42B6-4074-B3C6-7485C0B6929E}"/>
                </a:ext>
              </a:extLst>
            </p:cNvPr>
            <p:cNvSpPr txBox="1"/>
            <p:nvPr/>
          </p:nvSpPr>
          <p:spPr>
            <a:xfrm>
              <a:off x="2715143" y="227244"/>
              <a:ext cx="6403457" cy="553998"/>
            </a:xfrm>
            <a:custGeom>
              <a:avLst/>
              <a:gdLst>
                <a:gd name="connsiteX0" fmla="*/ 0 w 6403457"/>
                <a:gd name="connsiteY0" fmla="*/ 0 h 553998"/>
                <a:gd name="connsiteX1" fmla="*/ 6403457 w 6403457"/>
                <a:gd name="connsiteY1" fmla="*/ 0 h 553998"/>
                <a:gd name="connsiteX2" fmla="*/ 6403457 w 6403457"/>
                <a:gd name="connsiteY2" fmla="*/ 553998 h 553998"/>
                <a:gd name="connsiteX3" fmla="*/ 0 w 6403457"/>
                <a:gd name="connsiteY3" fmla="*/ 553998 h 553998"/>
                <a:gd name="connsiteX4" fmla="*/ 0 w 64034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3457" h="553998" extrusionOk="0">
                  <a:moveTo>
                    <a:pt x="0" y="0"/>
                  </a:moveTo>
                  <a:cubicBezTo>
                    <a:pt x="1537734" y="94229"/>
                    <a:pt x="5502259" y="-70426"/>
                    <a:pt x="6403457" y="0"/>
                  </a:cubicBezTo>
                  <a:cubicBezTo>
                    <a:pt x="6379615" y="92238"/>
                    <a:pt x="6409273" y="430891"/>
                    <a:pt x="6403457" y="553998"/>
                  </a:cubicBezTo>
                  <a:cubicBezTo>
                    <a:pt x="4478994" y="475754"/>
                    <a:pt x="2110670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CF3750-6D27-458B-B69F-ED04E1ADCB11}"/>
                </a:ext>
              </a:extLst>
            </p:cNvPr>
            <p:cNvSpPr/>
            <p:nvPr/>
          </p:nvSpPr>
          <p:spPr>
            <a:xfrm>
              <a:off x="982126" y="1492955"/>
              <a:ext cx="1981208" cy="7422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93CD32-E9E8-4186-B2C4-D447FD267550}"/>
                </a:ext>
              </a:extLst>
            </p:cNvPr>
            <p:cNvSpPr/>
            <p:nvPr/>
          </p:nvSpPr>
          <p:spPr>
            <a:xfrm>
              <a:off x="5427125" y="4693351"/>
              <a:ext cx="3429007" cy="14280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5A6548-F07E-40CD-A3A6-0BA312EEB056}"/>
                </a:ext>
              </a:extLst>
            </p:cNvPr>
            <p:cNvSpPr/>
            <p:nvPr/>
          </p:nvSpPr>
          <p:spPr>
            <a:xfrm>
              <a:off x="7247467" y="5757333"/>
              <a:ext cx="660404" cy="2286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9F4D41-E5B1-4BCB-9256-123D5784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000" y="3473031"/>
              <a:ext cx="4921787" cy="119492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97D6C9-BE07-44DA-8F5A-526134496F96}"/>
                </a:ext>
              </a:extLst>
            </p:cNvPr>
            <p:cNvCxnSpPr/>
            <p:nvPr/>
          </p:nvCxnSpPr>
          <p:spPr>
            <a:xfrm>
              <a:off x="5980122" y="4529669"/>
              <a:ext cx="0" cy="609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5638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1BE2BF4-6335-4CB0-A5BD-7399592E40EC}"/>
              </a:ext>
            </a:extLst>
          </p:cNvPr>
          <p:cNvGrpSpPr/>
          <p:nvPr/>
        </p:nvGrpSpPr>
        <p:grpSpPr>
          <a:xfrm>
            <a:off x="584200" y="287866"/>
            <a:ext cx="11023600" cy="6155264"/>
            <a:chOff x="584200" y="287866"/>
            <a:chExt cx="11023600" cy="61552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F2A72C-66F6-4905-BE26-D2EFF4E1F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200" y="1109131"/>
              <a:ext cx="11023600" cy="5333999"/>
            </a:xfrm>
            <a:prstGeom prst="rect">
              <a:avLst/>
            </a:prstGeom>
            <a:ln>
              <a:solidFill>
                <a:srgbClr val="0066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DE9839-2466-4BBF-92AA-75E2B780B087}"/>
                </a:ext>
              </a:extLst>
            </p:cNvPr>
            <p:cNvSpPr txBox="1"/>
            <p:nvPr/>
          </p:nvSpPr>
          <p:spPr>
            <a:xfrm>
              <a:off x="2715143" y="287866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E61E12-75CE-4411-BAE7-F50F08A17C73}"/>
                </a:ext>
              </a:extLst>
            </p:cNvPr>
            <p:cNvSpPr/>
            <p:nvPr/>
          </p:nvSpPr>
          <p:spPr>
            <a:xfrm>
              <a:off x="1049859" y="1841498"/>
              <a:ext cx="2294474" cy="7323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02AF25-436D-4952-A9BD-61E36982CE0A}"/>
                </a:ext>
              </a:extLst>
            </p:cNvPr>
            <p:cNvSpPr/>
            <p:nvPr/>
          </p:nvSpPr>
          <p:spPr>
            <a:xfrm>
              <a:off x="5342466" y="2150534"/>
              <a:ext cx="1896533" cy="2201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5AA2DD-9298-4F88-A0AC-9EAF512DD1F9}"/>
                </a:ext>
              </a:extLst>
            </p:cNvPr>
            <p:cNvSpPr/>
            <p:nvPr/>
          </p:nvSpPr>
          <p:spPr>
            <a:xfrm>
              <a:off x="3623721" y="5579533"/>
              <a:ext cx="4851412" cy="6773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9FEA3A-55E4-4359-987A-03B6F65119A8}"/>
                </a:ext>
              </a:extLst>
            </p:cNvPr>
            <p:cNvSpPr txBox="1"/>
            <p:nvPr/>
          </p:nvSpPr>
          <p:spPr>
            <a:xfrm>
              <a:off x="8890001" y="2607732"/>
              <a:ext cx="2226734" cy="2400657"/>
            </a:xfrm>
            <a:prstGeom prst="rect">
              <a:avLst/>
            </a:prstGeom>
            <a:solidFill>
              <a:srgbClr val="FFE7E7"/>
            </a:solidFill>
            <a:ln>
              <a:solidFill>
                <a:srgbClr val="0000FF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เมื่อทำการยกเลิกสมุดรายวันที่โพสต์ไปแล้วนั้น ในหัวข้อ</a:t>
              </a:r>
            </a:p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Entry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จะไม่มีโชว์รายการตัวที่ติด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FBC08D-F83C-4245-924E-41C54E08A754}"/>
                </a:ext>
              </a:extLst>
            </p:cNvPr>
            <p:cNvCxnSpPr>
              <a:cxnSpLocks/>
            </p:cNvCxnSpPr>
            <p:nvPr/>
          </p:nvCxnSpPr>
          <p:spPr>
            <a:xfrm>
              <a:off x="7247466" y="2269067"/>
              <a:ext cx="1532467" cy="6936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A4FADE-44A6-491F-BFAE-953BC941B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5133" y="5122333"/>
              <a:ext cx="1001723" cy="889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25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121D1D-A894-4AAC-8D84-90A437BA50F7}"/>
              </a:ext>
            </a:extLst>
          </p:cNvPr>
          <p:cNvGrpSpPr/>
          <p:nvPr/>
        </p:nvGrpSpPr>
        <p:grpSpPr>
          <a:xfrm>
            <a:off x="533399" y="151942"/>
            <a:ext cx="11421533" cy="6554115"/>
            <a:chOff x="533399" y="151942"/>
            <a:chExt cx="11421533" cy="65541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F6C0BA-A670-4C11-8853-7506EFD53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399" y="151942"/>
              <a:ext cx="11421533" cy="655411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A2C888-4059-41CF-B7F4-39565D2ABC48}"/>
                </a:ext>
              </a:extLst>
            </p:cNvPr>
            <p:cNvSpPr txBox="1"/>
            <p:nvPr/>
          </p:nvSpPr>
          <p:spPr>
            <a:xfrm>
              <a:off x="6553199" y="2198694"/>
              <a:ext cx="5020733" cy="1015663"/>
            </a:xfrm>
            <a:prstGeom prst="rect">
              <a:avLst/>
            </a:prstGeom>
            <a:solidFill>
              <a:srgbClr val="FFEFEF"/>
            </a:solidFill>
            <a:ln w="19050">
              <a:solidFill>
                <a:srgbClr val="FFCCCC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เริ่มต้นต้อง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Recurring Journal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เพื่อเริ่ม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Setup template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ว่าจะ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อะไร และทำการกำหนด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กำหนดวันที่ใน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ว่าจะเรียกใช้วันที่เท่าไหร่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56D461-A939-49A0-9523-E26F22D413B3}"/>
                </a:ext>
              </a:extLst>
            </p:cNvPr>
            <p:cNvSpPr txBox="1"/>
            <p:nvPr/>
          </p:nvSpPr>
          <p:spPr>
            <a:xfrm>
              <a:off x="7899400" y="3429000"/>
              <a:ext cx="3547534" cy="70788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2.เมื่อถึงวันสิ้นเดือนเราจะทำการ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เรียกมาใช้ เมื่อถึง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Due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สามารถเรียกมาใช้งานได้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BE5403-93F5-4451-B86B-C44F88B07B3C}"/>
                </a:ext>
              </a:extLst>
            </p:cNvPr>
            <p:cNvSpPr txBox="1"/>
            <p:nvPr/>
          </p:nvSpPr>
          <p:spPr>
            <a:xfrm>
              <a:off x="7670798" y="4470400"/>
              <a:ext cx="3826934" cy="1015663"/>
            </a:xfrm>
            <a:prstGeom prst="rect">
              <a:avLst/>
            </a:prstGeom>
            <a:solidFill>
              <a:srgbClr val="DDFFFF"/>
            </a:solidFill>
            <a:ln w="12700">
              <a:solidFill>
                <a:srgbClr val="00B0F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3.เมื่อเรา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 ระบบจะไปสร้าง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Entry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ให้ด้วยคู่บัญชี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/ Credit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ที่เราสร้างมาแล้ว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8A9252-7041-4A39-B941-04A4943E1085}"/>
                </a:ext>
              </a:extLst>
            </p:cNvPr>
            <p:cNvSpPr/>
            <p:nvPr/>
          </p:nvSpPr>
          <p:spPr>
            <a:xfrm>
              <a:off x="3445932" y="2249496"/>
              <a:ext cx="381000" cy="366706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79B902-2954-4E22-BDFC-604872B80485}"/>
                </a:ext>
              </a:extLst>
            </p:cNvPr>
            <p:cNvSpPr/>
            <p:nvPr/>
          </p:nvSpPr>
          <p:spPr>
            <a:xfrm>
              <a:off x="2667000" y="3759201"/>
              <a:ext cx="347133" cy="377686"/>
            </a:xfrm>
            <a:prstGeom prst="ellipse">
              <a:avLst/>
            </a:prstGeom>
            <a:solidFill>
              <a:srgbClr val="00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2CEF5B-D6C4-458D-89B2-9DD077017C60}"/>
                </a:ext>
              </a:extLst>
            </p:cNvPr>
            <p:cNvSpPr/>
            <p:nvPr/>
          </p:nvSpPr>
          <p:spPr>
            <a:xfrm>
              <a:off x="5266260" y="3335867"/>
              <a:ext cx="431800" cy="36406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922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C144A8D-7071-458A-BD13-880F9D1E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50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8F40EF-0F1A-4DB5-A553-3BB26BB41332}"/>
              </a:ext>
            </a:extLst>
          </p:cNvPr>
          <p:cNvGrpSpPr/>
          <p:nvPr/>
        </p:nvGrpSpPr>
        <p:grpSpPr>
          <a:xfrm>
            <a:off x="527860" y="296334"/>
            <a:ext cx="11136279" cy="6265332"/>
            <a:chOff x="527860" y="296334"/>
            <a:chExt cx="11136279" cy="6265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53634-6D9B-4D98-95C5-BC83843B372F}"/>
                </a:ext>
              </a:extLst>
            </p:cNvPr>
            <p:cNvSpPr txBox="1"/>
            <p:nvPr/>
          </p:nvSpPr>
          <p:spPr>
            <a:xfrm>
              <a:off x="2715143" y="296334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6CFAFF-546B-44B9-8DF2-1D59C54B8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860" y="1631951"/>
              <a:ext cx="11136279" cy="4929715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6D99A3-CF77-4E05-B216-3C575447A6EB}"/>
                </a:ext>
              </a:extLst>
            </p:cNvPr>
            <p:cNvSpPr/>
            <p:nvPr/>
          </p:nvSpPr>
          <p:spPr>
            <a:xfrm>
              <a:off x="1168392" y="2891365"/>
              <a:ext cx="2260608" cy="9736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6BF8AB-4FA9-4FA7-8B3F-3CBC15680244}"/>
                </a:ext>
              </a:extLst>
            </p:cNvPr>
            <p:cNvSpPr/>
            <p:nvPr/>
          </p:nvSpPr>
          <p:spPr>
            <a:xfrm>
              <a:off x="6917267" y="3517900"/>
              <a:ext cx="1617130" cy="215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D5F143-00FA-4381-9EEE-BAE88FD5A7DA}"/>
                </a:ext>
              </a:extLst>
            </p:cNvPr>
            <p:cNvSpPr txBox="1"/>
            <p:nvPr/>
          </p:nvSpPr>
          <p:spPr>
            <a:xfrm>
              <a:off x="3200396" y="974811"/>
              <a:ext cx="5689601" cy="492443"/>
            </a:xfrm>
            <a:prstGeom prst="rect">
              <a:avLst/>
            </a:prstGeom>
            <a:solidFill>
              <a:srgbClr val="FFEFEF"/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ทำการแก้ไขใน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Menu Capture COS / WIP Activity</a:t>
              </a:r>
              <a:endParaRPr lang="th-TH" sz="26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564474-D100-4B28-96EE-F31F98B8D943}"/>
                </a:ext>
              </a:extLst>
            </p:cNvPr>
            <p:cNvSpPr txBox="1"/>
            <p:nvPr/>
          </p:nvSpPr>
          <p:spPr>
            <a:xfrm>
              <a:off x="4157135" y="2925233"/>
              <a:ext cx="2489200" cy="830997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เอาเครื่องหมาย</a:t>
              </a:r>
              <a:r>
                <a:rPr lang="en-US" sz="2400" b="1" i="0" u="none" strike="noStrike" dirty="0">
                  <a:solidFill>
                    <a:srgbClr val="00863D"/>
                  </a:solidFill>
                  <a:effectLst/>
                  <a:latin typeface="Wingdings" panose="05000000000000000000" pitchFamily="2" charset="2"/>
                </a:rPr>
                <a:t> ü</a:t>
              </a:r>
              <a:r>
                <a:rPr lang="en-US" sz="2400" b="1" dirty="0">
                  <a:solidFill>
                    <a:srgbClr val="00863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ออกเพื่อยกเลิกการ </a:t>
              </a:r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724CDE-C9ED-40E1-BEBC-C6C3B650291F}"/>
                </a:ext>
              </a:extLst>
            </p:cNvPr>
            <p:cNvCxnSpPr/>
            <p:nvPr/>
          </p:nvCxnSpPr>
          <p:spPr>
            <a:xfrm>
              <a:off x="6341535" y="3577167"/>
              <a:ext cx="49106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1084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BEE4BE-FC83-4154-86CF-B61F4750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51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BEB80-BBF8-4266-BA23-1F38CDF86E0E}"/>
              </a:ext>
            </a:extLst>
          </p:cNvPr>
          <p:cNvGrpSpPr/>
          <p:nvPr/>
        </p:nvGrpSpPr>
        <p:grpSpPr>
          <a:xfrm>
            <a:off x="527860" y="364067"/>
            <a:ext cx="11136279" cy="6045199"/>
            <a:chOff x="527860" y="364067"/>
            <a:chExt cx="11136279" cy="60451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F0E823-02DC-494A-8A4B-9F27EDAF94B3}"/>
                </a:ext>
              </a:extLst>
            </p:cNvPr>
            <p:cNvSpPr txBox="1"/>
            <p:nvPr/>
          </p:nvSpPr>
          <p:spPr>
            <a:xfrm>
              <a:off x="2757474" y="364067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1B46C3-3A98-430E-89B9-798396A3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860" y="1244600"/>
              <a:ext cx="11136279" cy="5164666"/>
            </a:xfrm>
            <a:prstGeom prst="rect">
              <a:avLst/>
            </a:prstGeom>
            <a:ln w="19050">
              <a:solidFill>
                <a:srgbClr val="00B05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5F158-2EAD-435C-8384-5A2FB55DAB76}"/>
                </a:ext>
              </a:extLst>
            </p:cNvPr>
            <p:cNvSpPr/>
            <p:nvPr/>
          </p:nvSpPr>
          <p:spPr>
            <a:xfrm>
              <a:off x="1176859" y="2523071"/>
              <a:ext cx="2235208" cy="9736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C2EE35-C327-4A1F-A76A-D7F5487AF6CF}"/>
                </a:ext>
              </a:extLst>
            </p:cNvPr>
            <p:cNvSpPr/>
            <p:nvPr/>
          </p:nvSpPr>
          <p:spPr>
            <a:xfrm>
              <a:off x="4487336" y="1684867"/>
              <a:ext cx="1109131" cy="685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521512-CD1C-4E54-B580-0C4E02601442}"/>
                </a:ext>
              </a:extLst>
            </p:cNvPr>
            <p:cNvSpPr/>
            <p:nvPr/>
          </p:nvSpPr>
          <p:spPr>
            <a:xfrm>
              <a:off x="6883399" y="3200404"/>
              <a:ext cx="1659467" cy="262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226129-7650-40D2-963D-D0D9A199E003}"/>
                </a:ext>
              </a:extLst>
            </p:cNvPr>
            <p:cNvSpPr txBox="1"/>
            <p:nvPr/>
          </p:nvSpPr>
          <p:spPr>
            <a:xfrm>
              <a:off x="4174068" y="2521865"/>
              <a:ext cx="2489200" cy="830997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เมื่อเอาเครื่องหมาย</a:t>
              </a:r>
              <a:r>
                <a:rPr lang="en-US" sz="2400" b="1" i="0" u="none" strike="noStrike" dirty="0">
                  <a:solidFill>
                    <a:srgbClr val="00863D"/>
                  </a:solidFill>
                  <a:effectLst/>
                  <a:latin typeface="Wingdings" panose="05000000000000000000" pitchFamily="2" charset="2"/>
                </a:rPr>
                <a:t> ü</a:t>
              </a:r>
              <a:r>
                <a:rPr lang="en-US" sz="2400" b="1" dirty="0">
                  <a:solidFill>
                    <a:srgbClr val="00863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ออกแล้ว ทำการ </a:t>
              </a:r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3541CB4-1887-4BAA-98C3-10DE90E0CEA4}"/>
                </a:ext>
              </a:extLst>
            </p:cNvPr>
            <p:cNvCxnSpPr>
              <a:cxnSpLocks/>
            </p:cNvCxnSpPr>
            <p:nvPr/>
          </p:nvCxnSpPr>
          <p:spPr>
            <a:xfrm>
              <a:off x="5621866" y="2048933"/>
              <a:ext cx="457199" cy="4644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C26912-07B2-4471-ABDA-560F9329823C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6527800" y="3177119"/>
              <a:ext cx="355599" cy="154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3420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2DEA4-7700-4749-A1BC-E5760FACCAF6}"/>
              </a:ext>
            </a:extLst>
          </p:cNvPr>
          <p:cNvGrpSpPr/>
          <p:nvPr/>
        </p:nvGrpSpPr>
        <p:grpSpPr>
          <a:xfrm>
            <a:off x="584202" y="279400"/>
            <a:ext cx="11057466" cy="6324601"/>
            <a:chOff x="635001" y="279400"/>
            <a:chExt cx="10821586" cy="6324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10D0FC-3E77-4805-B158-13495CC7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01" y="1066800"/>
              <a:ext cx="10821586" cy="5537201"/>
            </a:xfrm>
            <a:prstGeom prst="rect">
              <a:avLst/>
            </a:prstGeom>
            <a:ln>
              <a:solidFill>
                <a:srgbClr val="0066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102E82-55C3-4800-8DC9-E256F786363F}"/>
                </a:ext>
              </a:extLst>
            </p:cNvPr>
            <p:cNvSpPr txBox="1"/>
            <p:nvPr/>
          </p:nvSpPr>
          <p:spPr>
            <a:xfrm>
              <a:off x="2715143" y="279400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493D84-B386-4EE5-B162-B305361B5094}"/>
                </a:ext>
              </a:extLst>
            </p:cNvPr>
            <p:cNvSpPr/>
            <p:nvPr/>
          </p:nvSpPr>
          <p:spPr>
            <a:xfrm>
              <a:off x="1278459" y="2954866"/>
              <a:ext cx="2404541" cy="7874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3722B1-AFFF-4EA9-8F09-5D1DC42E8C9B}"/>
                </a:ext>
              </a:extLst>
            </p:cNvPr>
            <p:cNvSpPr/>
            <p:nvPr/>
          </p:nvSpPr>
          <p:spPr>
            <a:xfrm>
              <a:off x="4157127" y="2226733"/>
              <a:ext cx="7162807" cy="16848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E9DECB-A237-4A94-944B-D15693F177CF}"/>
                </a:ext>
              </a:extLst>
            </p:cNvPr>
            <p:cNvSpPr txBox="1"/>
            <p:nvPr/>
          </p:nvSpPr>
          <p:spPr>
            <a:xfrm>
              <a:off x="1354666" y="2235201"/>
              <a:ext cx="2243667" cy="523220"/>
            </a:xfrm>
            <a:prstGeom prst="rect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การเรียกดูรายงาน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78E79D-3948-4974-8AA3-5BB15C7855DC}"/>
                </a:ext>
              </a:extLst>
            </p:cNvPr>
            <p:cNvSpPr txBox="1"/>
            <p:nvPr/>
          </p:nvSpPr>
          <p:spPr>
            <a:xfrm>
              <a:off x="1354666" y="3828643"/>
              <a:ext cx="2243667" cy="2677656"/>
            </a:xfrm>
            <a:prstGeom prst="rect">
              <a:avLst/>
            </a:prstGeom>
            <a:solidFill>
              <a:srgbClr val="E1FFE1"/>
            </a:solidFill>
            <a:ln w="1905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 Menu Inventory / </a:t>
              </a:r>
              <a:r>
                <a:rPr lang="en-US" dirty="0" err="1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Wip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Reconciliation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ใส่เงื่อนไขที่ต้องการเรียกดู</a:t>
              </a:r>
            </a:p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D7AFC9-DB42-4638-9518-9164B33EACE5}"/>
                </a:ext>
              </a:extLst>
            </p:cNvPr>
            <p:cNvSpPr/>
            <p:nvPr/>
          </p:nvSpPr>
          <p:spPr>
            <a:xfrm>
              <a:off x="3302000" y="2991824"/>
              <a:ext cx="313267" cy="2847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B515A9-0D16-4E39-8EC4-ADFEC6299A9F}"/>
                </a:ext>
              </a:extLst>
            </p:cNvPr>
            <p:cNvSpPr/>
            <p:nvPr/>
          </p:nvSpPr>
          <p:spPr>
            <a:xfrm>
              <a:off x="7095067" y="2311400"/>
              <a:ext cx="347133" cy="321733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80B276-58FD-4D28-BF39-4A603C30FDC4}"/>
                </a:ext>
              </a:extLst>
            </p:cNvPr>
            <p:cNvSpPr/>
            <p:nvPr/>
          </p:nvSpPr>
          <p:spPr>
            <a:xfrm>
              <a:off x="5181594" y="1430867"/>
              <a:ext cx="237074" cy="215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A59D324-B8F2-42FA-9A1D-F08E253F2437}"/>
                </a:ext>
              </a:extLst>
            </p:cNvPr>
            <p:cNvSpPr/>
            <p:nvPr/>
          </p:nvSpPr>
          <p:spPr>
            <a:xfrm>
              <a:off x="5486397" y="1286935"/>
              <a:ext cx="321733" cy="31326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3</a:t>
              </a:r>
              <a:endParaRPr lang="th-TH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7691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AF6FD3-F156-4DC1-90C1-E7499C1E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53</a:t>
            </a:fld>
            <a:endParaRPr lang="th-T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ED5B7D-EC7C-4889-B3DE-8C23DC94FC0A}"/>
              </a:ext>
            </a:extLst>
          </p:cNvPr>
          <p:cNvGrpSpPr/>
          <p:nvPr/>
        </p:nvGrpSpPr>
        <p:grpSpPr>
          <a:xfrm>
            <a:off x="592667" y="279400"/>
            <a:ext cx="11057465" cy="6141422"/>
            <a:chOff x="592667" y="279400"/>
            <a:chExt cx="11057465" cy="61414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0ADE59-754B-4262-A15B-9E8F947E985F}"/>
                </a:ext>
              </a:extLst>
            </p:cNvPr>
            <p:cNvSpPr txBox="1"/>
            <p:nvPr/>
          </p:nvSpPr>
          <p:spPr>
            <a:xfrm>
              <a:off x="2715143" y="279400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ED9577-9CF2-4DF8-AEEE-49B364BF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667" y="1083733"/>
              <a:ext cx="11057465" cy="5337089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7D59B8-9DFE-4F3E-A18A-48B25EB93222}"/>
                </a:ext>
              </a:extLst>
            </p:cNvPr>
            <p:cNvSpPr/>
            <p:nvPr/>
          </p:nvSpPr>
          <p:spPr>
            <a:xfrm>
              <a:off x="6951133" y="3597275"/>
              <a:ext cx="2269067" cy="212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8FD4F7-C593-4FA1-AFA8-D94293D8A0EE}"/>
                </a:ext>
              </a:extLst>
            </p:cNvPr>
            <p:cNvSpPr/>
            <p:nvPr/>
          </p:nvSpPr>
          <p:spPr>
            <a:xfrm>
              <a:off x="6951133" y="6196543"/>
              <a:ext cx="2269067" cy="212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381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27044-3BC4-4658-8713-A1B44561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54</a:t>
            </a:fld>
            <a:endParaRPr lang="th-T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A11CCC-5DF8-48D1-A7B7-B3AC9798F2D1}"/>
              </a:ext>
            </a:extLst>
          </p:cNvPr>
          <p:cNvGrpSpPr/>
          <p:nvPr/>
        </p:nvGrpSpPr>
        <p:grpSpPr>
          <a:xfrm>
            <a:off x="643467" y="262468"/>
            <a:ext cx="10905065" cy="6223002"/>
            <a:chOff x="643467" y="262468"/>
            <a:chExt cx="10905065" cy="62230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C41A15-CAC2-41BE-88A4-E5FBAC8B5827}"/>
                </a:ext>
              </a:extLst>
            </p:cNvPr>
            <p:cNvSpPr txBox="1"/>
            <p:nvPr/>
          </p:nvSpPr>
          <p:spPr>
            <a:xfrm>
              <a:off x="2589926" y="262468"/>
              <a:ext cx="7012146" cy="553998"/>
            </a:xfrm>
            <a:custGeom>
              <a:avLst/>
              <a:gdLst>
                <a:gd name="connsiteX0" fmla="*/ 0 w 7012146"/>
                <a:gd name="connsiteY0" fmla="*/ 0 h 553998"/>
                <a:gd name="connsiteX1" fmla="*/ 7012146 w 7012146"/>
                <a:gd name="connsiteY1" fmla="*/ 0 h 553998"/>
                <a:gd name="connsiteX2" fmla="*/ 7012146 w 7012146"/>
                <a:gd name="connsiteY2" fmla="*/ 553998 h 553998"/>
                <a:gd name="connsiteX3" fmla="*/ 0 w 7012146"/>
                <a:gd name="connsiteY3" fmla="*/ 553998 h 553998"/>
                <a:gd name="connsiteX4" fmla="*/ 0 w 701214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2146" h="553998" extrusionOk="0">
                  <a:moveTo>
                    <a:pt x="0" y="0"/>
                  </a:moveTo>
                  <a:cubicBezTo>
                    <a:pt x="2184891" y="94229"/>
                    <a:pt x="5078738" y="-70426"/>
                    <a:pt x="7012146" y="0"/>
                  </a:cubicBezTo>
                  <a:cubicBezTo>
                    <a:pt x="6988304" y="92238"/>
                    <a:pt x="7017962" y="430891"/>
                    <a:pt x="7012146" y="553998"/>
                  </a:cubicBezTo>
                  <a:cubicBezTo>
                    <a:pt x="3886140" y="475754"/>
                    <a:pt x="2628638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E4FCF1-2D95-46B7-9618-5CF8B6695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67" y="1016003"/>
              <a:ext cx="10905065" cy="5469467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E15C70-A10B-40F1-B5B4-D996AAD12122}"/>
                </a:ext>
              </a:extLst>
            </p:cNvPr>
            <p:cNvSpPr/>
            <p:nvPr/>
          </p:nvSpPr>
          <p:spPr>
            <a:xfrm>
              <a:off x="5206996" y="6324604"/>
              <a:ext cx="2743200" cy="1608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2FC556-6344-4C64-9FDC-656644508AF3}"/>
                </a:ext>
              </a:extLst>
            </p:cNvPr>
            <p:cNvSpPr txBox="1"/>
            <p:nvPr/>
          </p:nvSpPr>
          <p:spPr>
            <a:xfrm>
              <a:off x="2937934" y="3688491"/>
              <a:ext cx="2184396" cy="1938992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ผลต่าง ใน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</a:p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12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,498.32</a:t>
              </a:r>
            </a:p>
            <a:p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คือยอดที่ติดตัว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</a:t>
              </a:r>
              <a:endParaRPr lang="th-TH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F8F00C2-FE14-400F-89DB-73923EAB1A7C}"/>
                </a:ext>
              </a:extLst>
            </p:cNvPr>
            <p:cNvCxnSpPr/>
            <p:nvPr/>
          </p:nvCxnSpPr>
          <p:spPr>
            <a:xfrm>
              <a:off x="4741333" y="5627483"/>
              <a:ext cx="465663" cy="60398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0480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4A5698-10CB-4946-825C-8472827C2ADA}"/>
              </a:ext>
            </a:extLst>
          </p:cNvPr>
          <p:cNvSpPr txBox="1"/>
          <p:nvPr/>
        </p:nvSpPr>
        <p:spPr>
          <a:xfrm>
            <a:off x="8360833" y="2695257"/>
            <a:ext cx="198543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เราสามารถ </a:t>
            </a:r>
            <a:r>
              <a:rPr lang="en-US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Key </a:t>
            </a:r>
            <a:r>
              <a: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ปีเองได้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BD33ED-F589-49A9-85DE-94218824C3DC}"/>
              </a:ext>
            </a:extLst>
          </p:cNvPr>
          <p:cNvGrpSpPr/>
          <p:nvPr/>
        </p:nvGrpSpPr>
        <p:grpSpPr>
          <a:xfrm>
            <a:off x="541866" y="313266"/>
            <a:ext cx="11074400" cy="6219333"/>
            <a:chOff x="558800" y="313266"/>
            <a:chExt cx="11074400" cy="62193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3E3F15-C03E-41B5-911D-185B78FDFF17}"/>
                </a:ext>
              </a:extLst>
            </p:cNvPr>
            <p:cNvSpPr txBox="1"/>
            <p:nvPr/>
          </p:nvSpPr>
          <p:spPr>
            <a:xfrm>
              <a:off x="2252133" y="313266"/>
              <a:ext cx="7594600" cy="553998"/>
            </a:xfrm>
            <a:custGeom>
              <a:avLst/>
              <a:gdLst>
                <a:gd name="connsiteX0" fmla="*/ 0 w 7594600"/>
                <a:gd name="connsiteY0" fmla="*/ 0 h 553998"/>
                <a:gd name="connsiteX1" fmla="*/ 7594600 w 7594600"/>
                <a:gd name="connsiteY1" fmla="*/ 0 h 553998"/>
                <a:gd name="connsiteX2" fmla="*/ 7594600 w 7594600"/>
                <a:gd name="connsiteY2" fmla="*/ 553998 h 553998"/>
                <a:gd name="connsiteX3" fmla="*/ 0 w 7594600"/>
                <a:gd name="connsiteY3" fmla="*/ 553998 h 553998"/>
                <a:gd name="connsiteX4" fmla="*/ 0 w 75946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4600" h="553998" extrusionOk="0">
                  <a:moveTo>
                    <a:pt x="0" y="0"/>
                  </a:moveTo>
                  <a:cubicBezTo>
                    <a:pt x="836397" y="94229"/>
                    <a:pt x="5122157" y="-70426"/>
                    <a:pt x="7594600" y="0"/>
                  </a:cubicBezTo>
                  <a:cubicBezTo>
                    <a:pt x="7570758" y="92238"/>
                    <a:pt x="7600416" y="430891"/>
                    <a:pt x="7594600" y="553998"/>
                  </a:cubicBezTo>
                  <a:cubicBezTo>
                    <a:pt x="5148487" y="475754"/>
                    <a:pt x="3158823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GLP040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การปิดสิ้นงวดบัญชี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Fiscal Periods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Year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AEE10E-DE66-403F-973F-9D4A55A3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00" y="1164732"/>
              <a:ext cx="11074400" cy="536786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714341-F0BC-4E2D-8550-71C9CECBFCD0}"/>
                </a:ext>
              </a:extLst>
            </p:cNvPr>
            <p:cNvSpPr/>
            <p:nvPr/>
          </p:nvSpPr>
          <p:spPr>
            <a:xfrm>
              <a:off x="1203675" y="1750838"/>
              <a:ext cx="2724857" cy="83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C5CCE1-AAEC-4585-A473-7CD0CE143801}"/>
                </a:ext>
              </a:extLst>
            </p:cNvPr>
            <p:cNvSpPr/>
            <p:nvPr/>
          </p:nvSpPr>
          <p:spPr>
            <a:xfrm>
              <a:off x="3251201" y="1862667"/>
              <a:ext cx="279400" cy="245533"/>
            </a:xfrm>
            <a:prstGeom prst="ellipse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A48C1F-7296-45C9-AD1C-718118B88B50}"/>
                </a:ext>
              </a:extLst>
            </p:cNvPr>
            <p:cNvSpPr/>
            <p:nvPr/>
          </p:nvSpPr>
          <p:spPr>
            <a:xfrm>
              <a:off x="6256868" y="2760133"/>
              <a:ext cx="1464731" cy="250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F7B37-0FFB-4653-AD71-9AC9FC624D00}"/>
                </a:ext>
              </a:extLst>
            </p:cNvPr>
            <p:cNvSpPr/>
            <p:nvPr/>
          </p:nvSpPr>
          <p:spPr>
            <a:xfrm>
              <a:off x="10092270" y="4588933"/>
              <a:ext cx="1032934" cy="2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1E1EBB-0863-4BEC-8291-50DFFCF8E6E8}"/>
                </a:ext>
              </a:extLst>
            </p:cNvPr>
            <p:cNvSpPr/>
            <p:nvPr/>
          </p:nvSpPr>
          <p:spPr>
            <a:xfrm>
              <a:off x="6180671" y="6299199"/>
              <a:ext cx="4969930" cy="2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489AAA-0ABE-4A08-B615-D5B6F4D2FC8E}"/>
                </a:ext>
              </a:extLst>
            </p:cNvPr>
            <p:cNvSpPr/>
            <p:nvPr/>
          </p:nvSpPr>
          <p:spPr>
            <a:xfrm>
              <a:off x="6273800" y="2396069"/>
              <a:ext cx="279400" cy="250334"/>
            </a:xfrm>
            <a:prstGeom prst="ellipse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AE7A78-76B9-4F16-B8B2-3F68B8900BBE}"/>
                </a:ext>
              </a:extLst>
            </p:cNvPr>
            <p:cNvSpPr/>
            <p:nvPr/>
          </p:nvSpPr>
          <p:spPr>
            <a:xfrm>
              <a:off x="10346267" y="4250267"/>
              <a:ext cx="347133" cy="233400"/>
            </a:xfrm>
            <a:prstGeom prst="ellipse">
              <a:avLst/>
            </a:prstGeom>
            <a:solidFill>
              <a:srgbClr val="00B0F0"/>
            </a:solidFill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BBDBD4-E603-4DC7-9455-4B157FFA881C}"/>
                </a:ext>
              </a:extLst>
            </p:cNvPr>
            <p:cNvSpPr/>
            <p:nvPr/>
          </p:nvSpPr>
          <p:spPr>
            <a:xfrm>
              <a:off x="7374467" y="5976330"/>
              <a:ext cx="347132" cy="264739"/>
            </a:xfrm>
            <a:prstGeom prst="ellipse">
              <a:avLst/>
            </a:prstGeom>
            <a:solidFill>
              <a:srgbClr val="FF00FF"/>
            </a:solidFill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500" dirty="0"/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58C508-0D0D-4D91-BF8A-863EC78FE346}"/>
                </a:ext>
              </a:extLst>
            </p:cNvPr>
            <p:cNvSpPr txBox="1"/>
            <p:nvPr/>
          </p:nvSpPr>
          <p:spPr>
            <a:xfrm>
              <a:off x="4309535" y="2739537"/>
              <a:ext cx="1642534" cy="2862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ขั้นตอนการปฎิบัติ</a:t>
              </a:r>
            </a:p>
            <a:p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Close Fiscal Period/Year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เลือกปีที่จะปิดงาน</a:t>
              </a:r>
            </a:p>
            <a:p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3.ค้นหาปีที่ต้องการปิดงาน</a:t>
              </a:r>
            </a:p>
            <a:p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4.เลือกปีที่ต้องการปิดงาน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BC6C217-88DD-43D8-BEB9-D8D17AC0FF48}"/>
                </a:ext>
              </a:extLst>
            </p:cNvPr>
            <p:cNvSpPr/>
            <p:nvPr/>
          </p:nvSpPr>
          <p:spPr>
            <a:xfrm>
              <a:off x="5003799" y="3191935"/>
              <a:ext cx="186266" cy="9313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0B0523-54E3-40E9-B572-8484149DBFBB}"/>
                </a:ext>
              </a:extLst>
            </p:cNvPr>
            <p:cNvSpPr/>
            <p:nvPr/>
          </p:nvSpPr>
          <p:spPr>
            <a:xfrm>
              <a:off x="7763934" y="2691589"/>
              <a:ext cx="2582333" cy="4204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0AA2D9D9-7527-400A-8A03-504B4C7864AF}"/>
                </a:ext>
              </a:extLst>
            </p:cNvPr>
            <p:cNvSpPr/>
            <p:nvPr/>
          </p:nvSpPr>
          <p:spPr>
            <a:xfrm>
              <a:off x="8068733" y="2810933"/>
              <a:ext cx="110066" cy="1016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A65755-7A10-45AC-B960-1B4C28A2DEC4}"/>
                </a:ext>
              </a:extLst>
            </p:cNvPr>
            <p:cNvSpPr txBox="1"/>
            <p:nvPr/>
          </p:nvSpPr>
          <p:spPr>
            <a:xfrm>
              <a:off x="8469264" y="2711956"/>
              <a:ext cx="3003069" cy="38472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สามารถคีย์ตรงปี2023ที่ต้องการปิดงานได้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871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F6338A-F65A-4BE1-B115-2999E7EACC7B}"/>
              </a:ext>
            </a:extLst>
          </p:cNvPr>
          <p:cNvGrpSpPr/>
          <p:nvPr/>
        </p:nvGrpSpPr>
        <p:grpSpPr>
          <a:xfrm>
            <a:off x="541867" y="279399"/>
            <a:ext cx="11150600" cy="6172201"/>
            <a:chOff x="541867" y="279399"/>
            <a:chExt cx="11150600" cy="61722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990B54-9D3A-4741-BB76-FE21ED6EC20D}"/>
                </a:ext>
              </a:extLst>
            </p:cNvPr>
            <p:cNvSpPr txBox="1"/>
            <p:nvPr/>
          </p:nvSpPr>
          <p:spPr>
            <a:xfrm>
              <a:off x="2252133" y="279399"/>
              <a:ext cx="7594600" cy="553998"/>
            </a:xfrm>
            <a:custGeom>
              <a:avLst/>
              <a:gdLst>
                <a:gd name="connsiteX0" fmla="*/ 0 w 7594600"/>
                <a:gd name="connsiteY0" fmla="*/ 0 h 553998"/>
                <a:gd name="connsiteX1" fmla="*/ 7594600 w 7594600"/>
                <a:gd name="connsiteY1" fmla="*/ 0 h 553998"/>
                <a:gd name="connsiteX2" fmla="*/ 7594600 w 7594600"/>
                <a:gd name="connsiteY2" fmla="*/ 553998 h 553998"/>
                <a:gd name="connsiteX3" fmla="*/ 0 w 7594600"/>
                <a:gd name="connsiteY3" fmla="*/ 553998 h 553998"/>
                <a:gd name="connsiteX4" fmla="*/ 0 w 75946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4600" h="553998" extrusionOk="0">
                  <a:moveTo>
                    <a:pt x="0" y="0"/>
                  </a:moveTo>
                  <a:cubicBezTo>
                    <a:pt x="836397" y="94229"/>
                    <a:pt x="5122157" y="-70426"/>
                    <a:pt x="7594600" y="0"/>
                  </a:cubicBezTo>
                  <a:cubicBezTo>
                    <a:pt x="7570758" y="92238"/>
                    <a:pt x="7600416" y="430891"/>
                    <a:pt x="7594600" y="553998"/>
                  </a:cubicBezTo>
                  <a:cubicBezTo>
                    <a:pt x="5148487" y="475754"/>
                    <a:pt x="3158823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GLP040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การปิดสิ้นงวดบัญชี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Fiscal Periods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Year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6A57AA-237E-4B03-A32D-8CC752B56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867" y="1058333"/>
              <a:ext cx="11150600" cy="539326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B40242-1AB9-4685-9FB6-BD3F3AF1AFE1}"/>
                </a:ext>
              </a:extLst>
            </p:cNvPr>
            <p:cNvSpPr txBox="1"/>
            <p:nvPr/>
          </p:nvSpPr>
          <p:spPr>
            <a:xfrm>
              <a:off x="4326695" y="2821640"/>
              <a:ext cx="1659231" cy="3170099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การปิดงานรายเดือน ถ้าเราปิดงานไปแล้ว แล้วมีการแก้ไขงานในเดือนนั้นๆ ให้เอาเครื่องหมาย </a:t>
              </a:r>
              <a:r>
                <a:rPr lang="en-US" sz="20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th-TH" sz="20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</a:rPr>
                <a:t>  </a:t>
              </a:r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ออกและเมื่อมีการแก้ไขงานเสร็จให้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0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th-TH" sz="20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</a:rPr>
                <a:t>  </a:t>
              </a:r>
              <a:r>
                <a:rPr lang="th-TH" sz="2000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</a:t>
              </a:r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ปิดอีก 1 รอบ</a:t>
              </a:r>
            </a:p>
            <a:p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(สามารถแก้ไขได้ถ้ายังไม่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Year</a:t>
              </a:r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3DDAF-AD59-4327-9EA5-83A980374516}"/>
                </a:ext>
              </a:extLst>
            </p:cNvPr>
            <p:cNvSpPr/>
            <p:nvPr/>
          </p:nvSpPr>
          <p:spPr>
            <a:xfrm>
              <a:off x="10625669" y="3302001"/>
              <a:ext cx="795868" cy="29125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E99F00-1EAB-4986-9C6B-544847FEEF9A}"/>
                </a:ext>
              </a:extLst>
            </p:cNvPr>
            <p:cNvSpPr txBox="1"/>
            <p:nvPr/>
          </p:nvSpPr>
          <p:spPr>
            <a:xfrm>
              <a:off x="9764661" y="2734732"/>
              <a:ext cx="1877003" cy="400110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การปิดงานประจำเดือน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980AD1-9ECD-45C7-B656-ABE44228566C}"/>
                </a:ext>
              </a:extLst>
            </p:cNvPr>
            <p:cNvCxnSpPr/>
            <p:nvPr/>
          </p:nvCxnSpPr>
          <p:spPr>
            <a:xfrm>
              <a:off x="10735729" y="3056466"/>
              <a:ext cx="0" cy="431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913A2D-0351-4395-A947-B82E9BDF0DB5}"/>
                </a:ext>
              </a:extLst>
            </p:cNvPr>
            <p:cNvSpPr/>
            <p:nvPr/>
          </p:nvSpPr>
          <p:spPr>
            <a:xfrm>
              <a:off x="1203675" y="1666172"/>
              <a:ext cx="2724857" cy="83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43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B8CE66-EF55-4811-8727-FCBAFE1F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184" y="1289567"/>
            <a:ext cx="1771897" cy="1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BBF63E-827D-4D44-9AB3-1A3C9867ED4C}"/>
              </a:ext>
            </a:extLst>
          </p:cNvPr>
          <p:cNvSpPr/>
          <p:nvPr/>
        </p:nvSpPr>
        <p:spPr>
          <a:xfrm>
            <a:off x="5607393" y="1271177"/>
            <a:ext cx="1749154" cy="185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FD35CC-13F4-40BA-8D0A-277F0FB06D45}"/>
              </a:ext>
            </a:extLst>
          </p:cNvPr>
          <p:cNvSpPr/>
          <p:nvPr/>
        </p:nvSpPr>
        <p:spPr>
          <a:xfrm>
            <a:off x="5113867" y="3759200"/>
            <a:ext cx="160865" cy="101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329F01-7EC8-4AA5-9203-FCBCB409085B}"/>
              </a:ext>
            </a:extLst>
          </p:cNvPr>
          <p:cNvSpPr/>
          <p:nvPr/>
        </p:nvSpPr>
        <p:spPr>
          <a:xfrm>
            <a:off x="5418666" y="4775198"/>
            <a:ext cx="160867" cy="846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17146-0456-472D-8869-E06F1CBFCABC}"/>
              </a:ext>
            </a:extLst>
          </p:cNvPr>
          <p:cNvGrpSpPr/>
          <p:nvPr/>
        </p:nvGrpSpPr>
        <p:grpSpPr>
          <a:xfrm>
            <a:off x="474133" y="330200"/>
            <a:ext cx="11328400" cy="6180666"/>
            <a:chOff x="474133" y="330200"/>
            <a:chExt cx="11328400" cy="61806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D1D08B-F077-42D4-8722-E59AD20E48DD}"/>
                </a:ext>
              </a:extLst>
            </p:cNvPr>
            <p:cNvSpPr txBox="1"/>
            <p:nvPr/>
          </p:nvSpPr>
          <p:spPr>
            <a:xfrm>
              <a:off x="2252133" y="330200"/>
              <a:ext cx="7594600" cy="553998"/>
            </a:xfrm>
            <a:custGeom>
              <a:avLst/>
              <a:gdLst>
                <a:gd name="connsiteX0" fmla="*/ 0 w 7594600"/>
                <a:gd name="connsiteY0" fmla="*/ 0 h 553998"/>
                <a:gd name="connsiteX1" fmla="*/ 7594600 w 7594600"/>
                <a:gd name="connsiteY1" fmla="*/ 0 h 553998"/>
                <a:gd name="connsiteX2" fmla="*/ 7594600 w 7594600"/>
                <a:gd name="connsiteY2" fmla="*/ 553998 h 553998"/>
                <a:gd name="connsiteX3" fmla="*/ 0 w 7594600"/>
                <a:gd name="connsiteY3" fmla="*/ 553998 h 553998"/>
                <a:gd name="connsiteX4" fmla="*/ 0 w 75946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4600" h="553998" extrusionOk="0">
                  <a:moveTo>
                    <a:pt x="0" y="0"/>
                  </a:moveTo>
                  <a:cubicBezTo>
                    <a:pt x="836397" y="94229"/>
                    <a:pt x="5122157" y="-70426"/>
                    <a:pt x="7594600" y="0"/>
                  </a:cubicBezTo>
                  <a:cubicBezTo>
                    <a:pt x="7570758" y="92238"/>
                    <a:pt x="7600416" y="430891"/>
                    <a:pt x="7594600" y="553998"/>
                  </a:cubicBezTo>
                  <a:cubicBezTo>
                    <a:pt x="5148487" y="475754"/>
                    <a:pt x="3158823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GLP040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การปิดสิ้นงวดบัญชี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Fiscal Periods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Year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CA93C6-7EA6-4F96-AD13-AA6FA37D6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1061150"/>
              <a:ext cx="11328400" cy="5449716"/>
            </a:xfrm>
            <a:prstGeom prst="rect">
              <a:avLst/>
            </a:prstGeom>
            <a:ln w="12700"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894E72-2A14-419C-ABF1-4DD5304E4A25}"/>
                </a:ext>
              </a:extLst>
            </p:cNvPr>
            <p:cNvSpPr/>
            <p:nvPr/>
          </p:nvSpPr>
          <p:spPr>
            <a:xfrm>
              <a:off x="5274732" y="1524895"/>
              <a:ext cx="536451" cy="181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F811D3-57BC-4DCF-BE32-7CBF6A2E2C7E}"/>
                </a:ext>
              </a:extLst>
            </p:cNvPr>
            <p:cNvSpPr/>
            <p:nvPr/>
          </p:nvSpPr>
          <p:spPr>
            <a:xfrm>
              <a:off x="1193797" y="2100630"/>
              <a:ext cx="2683935" cy="8542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B1CA6-0AAC-4F60-97E0-A94DBA76026B}"/>
                </a:ext>
              </a:extLst>
            </p:cNvPr>
            <p:cNvSpPr txBox="1"/>
            <p:nvPr/>
          </p:nvSpPr>
          <p:spPr>
            <a:xfrm>
              <a:off x="8068737" y="1255699"/>
              <a:ext cx="1507064" cy="400110"/>
            </a:xfrm>
            <a:prstGeom prst="rect">
              <a:avLst/>
            </a:prstGeom>
            <a:ln>
              <a:solidFill>
                <a:srgbClr val="0066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การปิดงานประจำปี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2FD165B-DE6E-46CC-B36B-87C23F5B9371}"/>
                </a:ext>
              </a:extLst>
            </p:cNvPr>
            <p:cNvCxnSpPr>
              <a:stCxn id="10" idx="1"/>
              <a:endCxn id="7" idx="3"/>
            </p:cNvCxnSpPr>
            <p:nvPr/>
          </p:nvCxnSpPr>
          <p:spPr>
            <a:xfrm flipH="1" flipV="1">
              <a:off x="7356547" y="1363863"/>
              <a:ext cx="712190" cy="918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9399E5-6435-4E55-998F-8111955ECA3E}"/>
                </a:ext>
              </a:extLst>
            </p:cNvPr>
            <p:cNvSpPr txBox="1"/>
            <p:nvPr/>
          </p:nvSpPr>
          <p:spPr>
            <a:xfrm>
              <a:off x="4334936" y="2925803"/>
              <a:ext cx="1642534" cy="28007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ขั้นตอนการปฎิบัติ</a:t>
              </a:r>
            </a:p>
            <a:p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Close Fiscal Period/Year</a:t>
              </a:r>
            </a:p>
            <a:p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Action  Close Year End Process  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D22C9A-851C-47B3-AD10-2B5E6324E64C}"/>
                </a:ext>
              </a:extLst>
            </p:cNvPr>
            <p:cNvSpPr/>
            <p:nvPr/>
          </p:nvSpPr>
          <p:spPr>
            <a:xfrm>
              <a:off x="3285067" y="2184400"/>
              <a:ext cx="270933" cy="338667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363EB42-B310-43D0-BF64-BD806F62A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4741" y="1283266"/>
              <a:ext cx="1724266" cy="1596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65363F-917B-455C-8DCD-C7898AC6783B}"/>
                </a:ext>
              </a:extLst>
            </p:cNvPr>
            <p:cNvSpPr/>
            <p:nvPr/>
          </p:nvSpPr>
          <p:spPr>
            <a:xfrm>
              <a:off x="5621870" y="1264915"/>
              <a:ext cx="1961211" cy="1887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EBC4BB-0421-4440-9458-E27E955D2F97}"/>
                </a:ext>
              </a:extLst>
            </p:cNvPr>
            <p:cNvSpPr/>
            <p:nvPr/>
          </p:nvSpPr>
          <p:spPr>
            <a:xfrm>
              <a:off x="5418666" y="1744133"/>
              <a:ext cx="392518" cy="338669"/>
            </a:xfrm>
            <a:prstGeom prst="ellipse">
              <a:avLst/>
            </a:prstGeom>
            <a:solidFill>
              <a:srgbClr val="E1FFE1"/>
            </a:solidFill>
            <a:ln>
              <a:solidFill>
                <a:srgbClr val="66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accent5">
                      <a:lumMod val="75000"/>
                    </a:schemeClr>
                  </a:solidFill>
                </a:rPr>
                <a:t>2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AD46C1E-CA93-415B-AF72-01F0B5A642CC}"/>
                </a:ext>
              </a:extLst>
            </p:cNvPr>
            <p:cNvCxnSpPr/>
            <p:nvPr/>
          </p:nvCxnSpPr>
          <p:spPr>
            <a:xfrm flipV="1">
              <a:off x="5811184" y="1470567"/>
              <a:ext cx="513416" cy="417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DC1C5D27-94A3-4FB9-B219-3F4209D5E751}"/>
                </a:ext>
              </a:extLst>
            </p:cNvPr>
            <p:cNvSpPr/>
            <p:nvPr/>
          </p:nvSpPr>
          <p:spPr>
            <a:xfrm>
              <a:off x="5113867" y="3759200"/>
              <a:ext cx="160865" cy="101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1039131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A1AA3-B8F4-42CA-A1A4-3CC83220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2" y="982135"/>
            <a:ext cx="11269133" cy="5499875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A0FF04-8979-47C2-8304-DA5BE1FB5370}"/>
              </a:ext>
            </a:extLst>
          </p:cNvPr>
          <p:cNvSpPr/>
          <p:nvPr/>
        </p:nvSpPr>
        <p:spPr>
          <a:xfrm>
            <a:off x="1354665" y="2320762"/>
            <a:ext cx="2683935" cy="710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FFA9A-6049-4CE0-A00C-1D6FB4C8F559}"/>
              </a:ext>
            </a:extLst>
          </p:cNvPr>
          <p:cNvSpPr txBox="1"/>
          <p:nvPr/>
        </p:nvSpPr>
        <p:spPr>
          <a:xfrm>
            <a:off x="4580468" y="220130"/>
            <a:ext cx="3098800" cy="523220"/>
          </a:xfrm>
          <a:prstGeom prst="rect">
            <a:avLst/>
          </a:prstGeom>
          <a:solidFill>
            <a:srgbClr val="E1FFE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Trial Balance Report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A36EF-4627-4EE1-955C-62DE5F8014EE}"/>
              </a:ext>
            </a:extLst>
          </p:cNvPr>
          <p:cNvSpPr/>
          <p:nvPr/>
        </p:nvSpPr>
        <p:spPr>
          <a:xfrm>
            <a:off x="4770965" y="1838160"/>
            <a:ext cx="6083303" cy="2767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F73513A-AD28-488E-8A54-42E8CAE22276}"/>
              </a:ext>
            </a:extLst>
          </p:cNvPr>
          <p:cNvSpPr/>
          <p:nvPr/>
        </p:nvSpPr>
        <p:spPr>
          <a:xfrm>
            <a:off x="3589868" y="2446867"/>
            <a:ext cx="330200" cy="33020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  <a:endParaRPr lang="th-TH" sz="2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B553AD-E47C-4C9A-AC57-5F2945865411}"/>
              </a:ext>
            </a:extLst>
          </p:cNvPr>
          <p:cNvSpPr/>
          <p:nvPr/>
        </p:nvSpPr>
        <p:spPr>
          <a:xfrm>
            <a:off x="6815671" y="2201333"/>
            <a:ext cx="381000" cy="3132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/>
              <a:t>2</a:t>
            </a:r>
            <a:endParaRPr lang="th-TH" sz="2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B6990-D91A-4B64-A1BC-540A943DEB66}"/>
              </a:ext>
            </a:extLst>
          </p:cNvPr>
          <p:cNvSpPr txBox="1"/>
          <p:nvPr/>
        </p:nvSpPr>
        <p:spPr>
          <a:xfrm>
            <a:off x="1354665" y="3335867"/>
            <a:ext cx="2683935" cy="2215991"/>
          </a:xfrm>
          <a:prstGeom prst="rect">
            <a:avLst/>
          </a:prstGeom>
          <a:solidFill>
            <a:srgbClr val="FFEFEF"/>
          </a:solidFill>
          <a:ln w="1905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วิธีการเรียกดูรายงาน </a:t>
            </a:r>
            <a:endParaRPr lang="en-US" sz="23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Trial Balance Report</a:t>
            </a:r>
          </a:p>
          <a:p>
            <a:r>
              <a:rPr lang="en-US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1.Menu Trial Balance Report</a:t>
            </a:r>
          </a:p>
          <a:p>
            <a:r>
              <a:rPr lang="en-US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2.</a:t>
            </a:r>
            <a:r>
              <a: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กำหนดเงื่อนไขที่ต้องการดูรายงาน</a:t>
            </a:r>
          </a:p>
        </p:txBody>
      </p:sp>
    </p:spTree>
    <p:extLst>
      <p:ext uri="{BB962C8B-B14F-4D97-AF65-F5344CB8AC3E}">
        <p14:creationId xmlns:p14="http://schemas.microsoft.com/office/powerpoint/2010/main" val="1962989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601462-80CE-44ED-B01F-711BF029A963}"/>
              </a:ext>
            </a:extLst>
          </p:cNvPr>
          <p:cNvGrpSpPr/>
          <p:nvPr/>
        </p:nvGrpSpPr>
        <p:grpSpPr>
          <a:xfrm>
            <a:off x="508000" y="237064"/>
            <a:ext cx="11023600" cy="6299202"/>
            <a:chOff x="508000" y="237064"/>
            <a:chExt cx="11023600" cy="62992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C6F1945-8BE8-4795-8A32-94FA33B3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" y="931333"/>
              <a:ext cx="11023600" cy="5604933"/>
            </a:xfrm>
            <a:prstGeom prst="rect">
              <a:avLst/>
            </a:prstGeom>
            <a:ln w="1270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7B4928-AADF-4CDD-A141-CCB9A4E63C35}"/>
                </a:ext>
              </a:extLst>
            </p:cNvPr>
            <p:cNvSpPr txBox="1"/>
            <p:nvPr/>
          </p:nvSpPr>
          <p:spPr>
            <a:xfrm>
              <a:off x="4580468" y="237064"/>
              <a:ext cx="3098800" cy="523220"/>
            </a:xfrm>
            <a:prstGeom prst="rect">
              <a:avLst/>
            </a:prstGeom>
            <a:solidFill>
              <a:srgbClr val="E1FFE1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Trial Balance Report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59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915112-40D0-4DF3-B381-0825ADB8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03" y="1591733"/>
            <a:ext cx="914528" cy="45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9ECE4-C955-4944-8DCC-0E992AFAB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33" y="1905872"/>
            <a:ext cx="4343464" cy="18367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AAB016A-C130-48AC-933F-5A4DECE0E90C}"/>
              </a:ext>
            </a:extLst>
          </p:cNvPr>
          <p:cNvGrpSpPr/>
          <p:nvPr/>
        </p:nvGrpSpPr>
        <p:grpSpPr>
          <a:xfrm>
            <a:off x="389467" y="245533"/>
            <a:ext cx="11413066" cy="6366934"/>
            <a:chOff x="389467" y="245533"/>
            <a:chExt cx="11413066" cy="6366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234BF0-0601-43D4-9918-75B4983E8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467" y="1568570"/>
              <a:ext cx="11413066" cy="504389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2A5D5BD-A6DD-4E61-A00A-1365747487A9}"/>
                </a:ext>
              </a:extLst>
            </p:cNvPr>
            <p:cNvSpPr txBox="1"/>
            <p:nvPr/>
          </p:nvSpPr>
          <p:spPr>
            <a:xfrm>
              <a:off x="1693334" y="245533"/>
              <a:ext cx="9093200" cy="553998"/>
            </a:xfrm>
            <a:custGeom>
              <a:avLst/>
              <a:gdLst>
                <a:gd name="connsiteX0" fmla="*/ 0 w 9093200"/>
                <a:gd name="connsiteY0" fmla="*/ 0 h 553998"/>
                <a:gd name="connsiteX1" fmla="*/ 9093200 w 9093200"/>
                <a:gd name="connsiteY1" fmla="*/ 0 h 553998"/>
                <a:gd name="connsiteX2" fmla="*/ 9093200 w 9093200"/>
                <a:gd name="connsiteY2" fmla="*/ 553998 h 553998"/>
                <a:gd name="connsiteX3" fmla="*/ 0 w 9093200"/>
                <a:gd name="connsiteY3" fmla="*/ 553998 h 553998"/>
                <a:gd name="connsiteX4" fmla="*/ 0 w 90932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3200" h="553998" extrusionOk="0">
                  <a:moveTo>
                    <a:pt x="0" y="0"/>
                  </a:moveTo>
                  <a:cubicBezTo>
                    <a:pt x="1311902" y="-5264"/>
                    <a:pt x="5267751" y="84467"/>
                    <a:pt x="9093200" y="0"/>
                  </a:cubicBezTo>
                  <a:cubicBezTo>
                    <a:pt x="9097822" y="60392"/>
                    <a:pt x="9052847" y="357194"/>
                    <a:pt x="9093200" y="553998"/>
                  </a:cubicBezTo>
                  <a:cubicBezTo>
                    <a:pt x="7153984" y="660318"/>
                    <a:pt x="2560579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C45F7C5-CF74-4CF6-A4B9-511EEBC79440}"/>
                </a:ext>
              </a:extLst>
            </p:cNvPr>
            <p:cNvSpPr/>
            <p:nvPr/>
          </p:nvSpPr>
          <p:spPr>
            <a:xfrm>
              <a:off x="3115407" y="1769868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7C251D-6EDA-4797-AC02-6EF6CF2BE175}"/>
                </a:ext>
              </a:extLst>
            </p:cNvPr>
            <p:cNvSpPr/>
            <p:nvPr/>
          </p:nvSpPr>
          <p:spPr>
            <a:xfrm>
              <a:off x="3484966" y="1781595"/>
              <a:ext cx="231968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4F53003-A58A-4B0B-A965-91C42A6E23B7}"/>
                </a:ext>
              </a:extLst>
            </p:cNvPr>
            <p:cNvSpPr/>
            <p:nvPr/>
          </p:nvSpPr>
          <p:spPr>
            <a:xfrm>
              <a:off x="5655404" y="2379168"/>
              <a:ext cx="323949" cy="30501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4AF932-46A8-4A1F-8A1C-0BAA881B198B}"/>
                </a:ext>
              </a:extLst>
            </p:cNvPr>
            <p:cNvSpPr txBox="1"/>
            <p:nvPr/>
          </p:nvSpPr>
          <p:spPr>
            <a:xfrm>
              <a:off x="7340600" y="2353875"/>
              <a:ext cx="1608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คำอธิบายรายการ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A3A280-DA8E-4090-99E4-538BD737DA75}"/>
                </a:ext>
              </a:extLst>
            </p:cNvPr>
            <p:cNvSpPr/>
            <p:nvPr/>
          </p:nvSpPr>
          <p:spPr>
            <a:xfrm>
              <a:off x="4402663" y="1846015"/>
              <a:ext cx="284564" cy="30501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D2DE77-20D0-465B-83A1-BA24C697EC92}"/>
                </a:ext>
              </a:extLst>
            </p:cNvPr>
            <p:cNvSpPr/>
            <p:nvPr/>
          </p:nvSpPr>
          <p:spPr>
            <a:xfrm>
              <a:off x="3908302" y="1789000"/>
              <a:ext cx="452032" cy="4572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4A3AC9-A94E-4000-A908-DCA03DC1BC1F}"/>
                </a:ext>
              </a:extLst>
            </p:cNvPr>
            <p:cNvSpPr txBox="1"/>
            <p:nvPr/>
          </p:nvSpPr>
          <p:spPr>
            <a:xfrm>
              <a:off x="3564529" y="2641600"/>
              <a:ext cx="1380001" cy="2800767"/>
            </a:xfrm>
            <a:custGeom>
              <a:avLst/>
              <a:gdLst>
                <a:gd name="connsiteX0" fmla="*/ 0 w 1380001"/>
                <a:gd name="connsiteY0" fmla="*/ 0 h 2800767"/>
                <a:gd name="connsiteX1" fmla="*/ 1380001 w 1380001"/>
                <a:gd name="connsiteY1" fmla="*/ 0 h 2800767"/>
                <a:gd name="connsiteX2" fmla="*/ 1380001 w 1380001"/>
                <a:gd name="connsiteY2" fmla="*/ 2800767 h 2800767"/>
                <a:gd name="connsiteX3" fmla="*/ 0 w 1380001"/>
                <a:gd name="connsiteY3" fmla="*/ 2800767 h 2800767"/>
                <a:gd name="connsiteX4" fmla="*/ 0 w 1380001"/>
                <a:gd name="connsiteY4" fmla="*/ 0 h 28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01" h="2800767" fill="none" extrusionOk="0">
                  <a:moveTo>
                    <a:pt x="0" y="0"/>
                  </a:moveTo>
                  <a:cubicBezTo>
                    <a:pt x="245735" y="-23394"/>
                    <a:pt x="828933" y="-76504"/>
                    <a:pt x="1380001" y="0"/>
                  </a:cubicBezTo>
                  <a:cubicBezTo>
                    <a:pt x="1265462" y="658520"/>
                    <a:pt x="1222351" y="2299469"/>
                    <a:pt x="1380001" y="2800767"/>
                  </a:cubicBezTo>
                  <a:cubicBezTo>
                    <a:pt x="1073771" y="2731292"/>
                    <a:pt x="266123" y="2696648"/>
                    <a:pt x="0" y="2800767"/>
                  </a:cubicBezTo>
                  <a:cubicBezTo>
                    <a:pt x="-83808" y="1815422"/>
                    <a:pt x="-55522" y="567275"/>
                    <a:pt x="0" y="0"/>
                  </a:cubicBezTo>
                  <a:close/>
                </a:path>
                <a:path w="1380001" h="2800767" stroke="0" extrusionOk="0">
                  <a:moveTo>
                    <a:pt x="0" y="0"/>
                  </a:moveTo>
                  <a:cubicBezTo>
                    <a:pt x="594618" y="-100270"/>
                    <a:pt x="831871" y="-71853"/>
                    <a:pt x="1380001" y="0"/>
                  </a:cubicBezTo>
                  <a:cubicBezTo>
                    <a:pt x="1425575" y="1037068"/>
                    <a:pt x="1428084" y="2279419"/>
                    <a:pt x="1380001" y="2800767"/>
                  </a:cubicBezTo>
                  <a:cubicBezTo>
                    <a:pt x="1003724" y="2832027"/>
                    <a:pt x="667646" y="2889375"/>
                    <a:pt x="0" y="2800767"/>
                  </a:cubicBezTo>
                  <a:cubicBezTo>
                    <a:pt x="161235" y="2248770"/>
                    <a:pt x="91759" y="296375"/>
                    <a:pt x="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330321833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Recurring Journal</a:t>
              </a:r>
            </a:p>
            <a:p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.มาที่คำสั่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endParaRPr lang="th-TH" sz="17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Entry</a:t>
              </a:r>
            </a:p>
            <a:p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คำอธิบายรายการ</a:t>
              </a:r>
            </a:p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Save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138197-7C4A-48FA-BDAB-93872344B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304" y="3208047"/>
              <a:ext cx="1959805" cy="60960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8C4B6F-A014-4818-8685-4B4673C34F66}"/>
                </a:ext>
              </a:extLst>
            </p:cNvPr>
            <p:cNvSpPr txBox="1"/>
            <p:nvPr/>
          </p:nvSpPr>
          <p:spPr>
            <a:xfrm>
              <a:off x="3564529" y="921456"/>
              <a:ext cx="5393267" cy="446276"/>
            </a:xfrm>
            <a:prstGeom prst="rect">
              <a:avLst/>
            </a:prstGeom>
            <a:noFill/>
            <a:ln>
              <a:solidFill>
                <a:srgbClr val="6666FF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Recurring Journal &amp; Journal Entry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C86B4-D5BC-487D-9BBD-796C838DECE0}"/>
                </a:ext>
              </a:extLst>
            </p:cNvPr>
            <p:cNvSpPr txBox="1"/>
            <p:nvPr/>
          </p:nvSpPr>
          <p:spPr>
            <a:xfrm>
              <a:off x="6316105" y="1937815"/>
              <a:ext cx="1982506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ระบบสร้างเลขที่รายการให้ตรงนี้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304B24-10EA-4945-ACB9-19EB271B178C}"/>
                </a:ext>
              </a:extLst>
            </p:cNvPr>
            <p:cNvCxnSpPr/>
            <p:nvPr/>
          </p:nvCxnSpPr>
          <p:spPr>
            <a:xfrm>
              <a:off x="7159925" y="2159659"/>
              <a:ext cx="0" cy="202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2849A0-C5BD-4BA4-A6C2-940C9838BF56}"/>
                </a:ext>
              </a:extLst>
            </p:cNvPr>
            <p:cNvSpPr txBox="1"/>
            <p:nvPr/>
          </p:nvSpPr>
          <p:spPr>
            <a:xfrm>
              <a:off x="967579" y="1945711"/>
              <a:ext cx="1959805" cy="1200329"/>
            </a:xfrm>
            <a:prstGeom prst="rect">
              <a:avLst/>
            </a:prstGeom>
            <a:solidFill>
              <a:srgbClr val="CCFF99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การกำหนดการ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Setup Template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และกำหนด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พอถึงสิ้นเดือนถึงเรียกมาใช้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8E507B-9ADE-41E7-9A84-F5D651A5ECD7}"/>
                </a:ext>
              </a:extLst>
            </p:cNvPr>
            <p:cNvCxnSpPr/>
            <p:nvPr/>
          </p:nvCxnSpPr>
          <p:spPr>
            <a:xfrm>
              <a:off x="2751603" y="2472409"/>
              <a:ext cx="685864" cy="4703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20E2C28-EFFB-49BD-83AF-6627736958A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944530" y="2107092"/>
              <a:ext cx="1371575" cy="53450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874AAB-DE46-4CD3-AD32-97DB27E179F8}"/>
                </a:ext>
              </a:extLst>
            </p:cNvPr>
            <p:cNvSpPr/>
            <p:nvPr/>
          </p:nvSpPr>
          <p:spPr>
            <a:xfrm>
              <a:off x="2542293" y="3242735"/>
              <a:ext cx="302508" cy="296333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55345B-3CCD-4D88-BEB2-C8540E1FCD2F}"/>
                </a:ext>
              </a:extLst>
            </p:cNvPr>
            <p:cNvSpPr txBox="1"/>
            <p:nvPr/>
          </p:nvSpPr>
          <p:spPr>
            <a:xfrm>
              <a:off x="5579535" y="3862213"/>
              <a:ext cx="5401733" cy="400110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Setup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ตัว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การสร้าง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ที่เกิดขึ้นทุกๆเดือน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6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4D1CC52-DBF5-4A58-8731-33ED4F9A4C67}"/>
              </a:ext>
            </a:extLst>
          </p:cNvPr>
          <p:cNvGrpSpPr/>
          <p:nvPr/>
        </p:nvGrpSpPr>
        <p:grpSpPr>
          <a:xfrm>
            <a:off x="516467" y="304799"/>
            <a:ext cx="11023600" cy="6231468"/>
            <a:chOff x="516467" y="304799"/>
            <a:chExt cx="11023600" cy="6231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5B4349-5998-40B3-9243-2EDC5FB6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7" y="1092200"/>
              <a:ext cx="11023600" cy="5444067"/>
            </a:xfrm>
            <a:prstGeom prst="rect">
              <a:avLst/>
            </a:prstGeom>
            <a:ln w="1270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5D9B68-3CBF-4B24-A509-5A2E4C4AF44D}"/>
                </a:ext>
              </a:extLst>
            </p:cNvPr>
            <p:cNvSpPr/>
            <p:nvPr/>
          </p:nvSpPr>
          <p:spPr>
            <a:xfrm>
              <a:off x="7509928" y="5494867"/>
              <a:ext cx="2463803" cy="1778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73F0F-0F17-4315-B975-76BF69C365A3}"/>
                </a:ext>
              </a:extLst>
            </p:cNvPr>
            <p:cNvSpPr txBox="1"/>
            <p:nvPr/>
          </p:nvSpPr>
          <p:spPr>
            <a:xfrm>
              <a:off x="4580468" y="304799"/>
              <a:ext cx="3098800" cy="523220"/>
            </a:xfrm>
            <a:prstGeom prst="rect">
              <a:avLst/>
            </a:prstGeom>
            <a:solidFill>
              <a:srgbClr val="E1FFE1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Trial Balance Report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297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1F37BF3-7E14-490A-B6A5-4F9F4A88359C}"/>
              </a:ext>
            </a:extLst>
          </p:cNvPr>
          <p:cNvSpPr/>
          <p:nvPr/>
        </p:nvSpPr>
        <p:spPr>
          <a:xfrm>
            <a:off x="923636" y="876300"/>
            <a:ext cx="10413231" cy="5105400"/>
          </a:xfrm>
          <a:prstGeom prst="ellipse">
            <a:avLst/>
          </a:prstGeom>
          <a:gradFill>
            <a:gsLst>
              <a:gs pos="0">
                <a:srgbClr val="FFEFFF"/>
              </a:gs>
              <a:gs pos="74000">
                <a:srgbClr val="CCECFF"/>
              </a:gs>
              <a:gs pos="83000">
                <a:schemeClr val="accent6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132CF-E72D-4BCA-B69D-D1FF228AEF75}"/>
              </a:ext>
            </a:extLst>
          </p:cNvPr>
          <p:cNvSpPr/>
          <p:nvPr/>
        </p:nvSpPr>
        <p:spPr>
          <a:xfrm>
            <a:off x="2442697" y="2299351"/>
            <a:ext cx="759214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จบการนำเสนอค่ะ</a:t>
            </a:r>
          </a:p>
        </p:txBody>
      </p:sp>
    </p:spTree>
    <p:extLst>
      <p:ext uri="{BB962C8B-B14F-4D97-AF65-F5344CB8AC3E}">
        <p14:creationId xmlns:p14="http://schemas.microsoft.com/office/powerpoint/2010/main" val="851340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E942D-94EC-495E-A31D-303FB70E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7" y="1004548"/>
            <a:ext cx="10744200" cy="5472451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32436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5F0A2-BFFF-4FD1-BE03-A78DD707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004548"/>
            <a:ext cx="10913533" cy="5167651"/>
          </a:xfrm>
          <a:prstGeom prst="rect">
            <a:avLst/>
          </a:prstGeom>
          <a:ln w="12700">
            <a:solidFill>
              <a:srgbClr val="0066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93478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02CE3-7D4F-45CA-97B5-7FB8AE33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889000"/>
            <a:ext cx="10490200" cy="5620516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34192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4603D7-63D7-4737-B22B-2E6842B41617}"/>
              </a:ext>
            </a:extLst>
          </p:cNvPr>
          <p:cNvGrpSpPr/>
          <p:nvPr/>
        </p:nvGrpSpPr>
        <p:grpSpPr>
          <a:xfrm>
            <a:off x="894184" y="583454"/>
            <a:ext cx="10191966" cy="5834279"/>
            <a:chOff x="894184" y="583454"/>
            <a:chExt cx="10191966" cy="58342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DEC4C0-6D04-479B-91E1-10F1D17AC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184" y="583454"/>
              <a:ext cx="6190147" cy="5834279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B723CF-BBF8-4CB6-9558-1A794134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445" y="583454"/>
              <a:ext cx="3855705" cy="5834279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4969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1D5EA-5A81-4D24-89F1-22ACDFBE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999070"/>
            <a:ext cx="10346267" cy="55372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51388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07863-C4E5-4D53-AB81-29220463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67" y="804333"/>
            <a:ext cx="10574865" cy="5735686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69688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13080-C7DB-4870-A773-FC56F52C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8" y="931684"/>
            <a:ext cx="10324521" cy="551956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412003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F5EF3-0F33-4D7C-A5A6-0A3322A8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57465"/>
            <a:ext cx="11023600" cy="6078802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34436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B0B45BCD-1336-43A7-8947-037A212A8688}"/>
              </a:ext>
            </a:extLst>
          </p:cNvPr>
          <p:cNvSpPr/>
          <p:nvPr/>
        </p:nvSpPr>
        <p:spPr>
          <a:xfrm>
            <a:off x="5290557" y="4244408"/>
            <a:ext cx="323949" cy="305018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04F8AA-26EE-4CD2-9903-74B0769A1B7C}"/>
              </a:ext>
            </a:extLst>
          </p:cNvPr>
          <p:cNvGrpSpPr/>
          <p:nvPr/>
        </p:nvGrpSpPr>
        <p:grpSpPr>
          <a:xfrm>
            <a:off x="510585" y="245014"/>
            <a:ext cx="11252200" cy="6148356"/>
            <a:chOff x="510585" y="245014"/>
            <a:chExt cx="11252200" cy="61483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D16A46-B888-430A-A259-A1D9A96C8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85" y="1076304"/>
              <a:ext cx="11252200" cy="5317066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C1D4C2-50F2-48C2-93C8-A0E7DBC1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803" y="1318947"/>
              <a:ext cx="914528" cy="457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DD8573-A976-4194-908E-F46CA77B01BA}"/>
                </a:ext>
              </a:extLst>
            </p:cNvPr>
            <p:cNvSpPr txBox="1"/>
            <p:nvPr/>
          </p:nvSpPr>
          <p:spPr>
            <a:xfrm>
              <a:off x="1532466" y="245014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9E44B8-B753-4CD6-B41A-B61F7E42F172}"/>
                </a:ext>
              </a:extLst>
            </p:cNvPr>
            <p:cNvSpPr/>
            <p:nvPr/>
          </p:nvSpPr>
          <p:spPr>
            <a:xfrm>
              <a:off x="2538192" y="1552513"/>
              <a:ext cx="958606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BE3B75-F528-4975-A9C4-E8AAE01733C1}"/>
                </a:ext>
              </a:extLst>
            </p:cNvPr>
            <p:cNvSpPr txBox="1"/>
            <p:nvPr/>
          </p:nvSpPr>
          <p:spPr>
            <a:xfrm>
              <a:off x="3615268" y="2116665"/>
              <a:ext cx="1405466" cy="1508105"/>
            </a:xfrm>
            <a:custGeom>
              <a:avLst/>
              <a:gdLst>
                <a:gd name="connsiteX0" fmla="*/ 0 w 1405466"/>
                <a:gd name="connsiteY0" fmla="*/ 0 h 1508105"/>
                <a:gd name="connsiteX1" fmla="*/ 1405466 w 1405466"/>
                <a:gd name="connsiteY1" fmla="*/ 0 h 1508105"/>
                <a:gd name="connsiteX2" fmla="*/ 1405466 w 1405466"/>
                <a:gd name="connsiteY2" fmla="*/ 1508105 h 1508105"/>
                <a:gd name="connsiteX3" fmla="*/ 0 w 1405466"/>
                <a:gd name="connsiteY3" fmla="*/ 1508105 h 1508105"/>
                <a:gd name="connsiteX4" fmla="*/ 0 w 1405466"/>
                <a:gd name="connsiteY4" fmla="*/ 0 h 150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66" h="1508105" extrusionOk="0">
                  <a:moveTo>
                    <a:pt x="0" y="0"/>
                  </a:moveTo>
                  <a:cubicBezTo>
                    <a:pt x="542507" y="102646"/>
                    <a:pt x="1076440" y="124325"/>
                    <a:pt x="1405466" y="0"/>
                  </a:cubicBezTo>
                  <a:cubicBezTo>
                    <a:pt x="1473080" y="242510"/>
                    <a:pt x="1339046" y="1280169"/>
                    <a:pt x="1405466" y="1508105"/>
                  </a:cubicBezTo>
                  <a:cubicBezTo>
                    <a:pt x="1129116" y="1588689"/>
                    <a:pt x="289532" y="1611266"/>
                    <a:pt x="0" y="1508105"/>
                  </a:cubicBezTo>
                  <a:cubicBezTo>
                    <a:pt x="-116803" y="963626"/>
                    <a:pt x="131390" y="501531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เมื่อ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เสร็จแล้วให้ไปที่คำสั่ง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Line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2D23F-325D-4CBE-9293-3BC917431DEE}"/>
                </a:ext>
              </a:extLst>
            </p:cNvPr>
            <p:cNvSpPr/>
            <p:nvPr/>
          </p:nvSpPr>
          <p:spPr>
            <a:xfrm>
              <a:off x="5808604" y="4022182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3E2FF0-732D-4A65-9610-A493F39A73CC}"/>
                </a:ext>
              </a:extLst>
            </p:cNvPr>
            <p:cNvSpPr txBox="1"/>
            <p:nvPr/>
          </p:nvSpPr>
          <p:spPr>
            <a:xfrm>
              <a:off x="5325532" y="3175000"/>
              <a:ext cx="5858935" cy="707886"/>
            </a:xfrm>
            <a:custGeom>
              <a:avLst/>
              <a:gdLst>
                <a:gd name="connsiteX0" fmla="*/ 0 w 5858935"/>
                <a:gd name="connsiteY0" fmla="*/ 0 h 707886"/>
                <a:gd name="connsiteX1" fmla="*/ 5858935 w 5858935"/>
                <a:gd name="connsiteY1" fmla="*/ 0 h 707886"/>
                <a:gd name="connsiteX2" fmla="*/ 5858935 w 5858935"/>
                <a:gd name="connsiteY2" fmla="*/ 707886 h 707886"/>
                <a:gd name="connsiteX3" fmla="*/ 0 w 5858935"/>
                <a:gd name="connsiteY3" fmla="*/ 707886 h 707886"/>
                <a:gd name="connsiteX4" fmla="*/ 0 w 5858935"/>
                <a:gd name="connsiteY4" fmla="*/ 0 h 7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8935" h="707886" fill="none" extrusionOk="0">
                  <a:moveTo>
                    <a:pt x="0" y="0"/>
                  </a:moveTo>
                  <a:cubicBezTo>
                    <a:pt x="1928506" y="-33775"/>
                    <a:pt x="5051138" y="138873"/>
                    <a:pt x="5858935" y="0"/>
                  </a:cubicBezTo>
                  <a:cubicBezTo>
                    <a:pt x="5863188" y="257490"/>
                    <a:pt x="5841061" y="550796"/>
                    <a:pt x="5858935" y="707886"/>
                  </a:cubicBezTo>
                  <a:cubicBezTo>
                    <a:pt x="4909749" y="570556"/>
                    <a:pt x="820068" y="570030"/>
                    <a:pt x="0" y="707886"/>
                  </a:cubicBezTo>
                  <a:cubicBezTo>
                    <a:pt x="9090" y="374523"/>
                    <a:pt x="-38180" y="343788"/>
                    <a:pt x="0" y="0"/>
                  </a:cubicBezTo>
                  <a:close/>
                </a:path>
                <a:path w="5858935" h="707886" stroke="0" extrusionOk="0">
                  <a:moveTo>
                    <a:pt x="0" y="0"/>
                  </a:moveTo>
                  <a:cubicBezTo>
                    <a:pt x="1286498" y="-101487"/>
                    <a:pt x="3666145" y="-162162"/>
                    <a:pt x="5858935" y="0"/>
                  </a:cubicBezTo>
                  <a:cubicBezTo>
                    <a:pt x="5817440" y="138501"/>
                    <a:pt x="5809074" y="589055"/>
                    <a:pt x="5858935" y="707886"/>
                  </a:cubicBezTo>
                  <a:cubicBezTo>
                    <a:pt x="4664443" y="757951"/>
                    <a:pt x="698567" y="549437"/>
                    <a:pt x="0" y="707886"/>
                  </a:cubicBezTo>
                  <a:cubicBezTo>
                    <a:pt x="-13288" y="495272"/>
                    <a:pt x="-57321" y="85473"/>
                    <a:pt x="0" y="0"/>
                  </a:cubicBezTo>
                  <a:close/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มาที่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ใส่รายละเอียด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โดยการคลิ๊กขวาที่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เพื่อสร้างขาบัญชี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     General Ledger Search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B39B1F-410D-405E-BB68-97B0797D6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1281" y="3984904"/>
              <a:ext cx="6468534" cy="184057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3A324B-B74B-4C14-AA17-AC0ABE71F6B5}"/>
                </a:ext>
              </a:extLst>
            </p:cNvPr>
            <p:cNvSpPr/>
            <p:nvPr/>
          </p:nvSpPr>
          <p:spPr>
            <a:xfrm>
              <a:off x="5239757" y="4576387"/>
              <a:ext cx="4691649" cy="305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021473-C147-4D9F-A227-A01FFEF0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000" y="2870199"/>
              <a:ext cx="2348159" cy="609602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EFA01466-2A2D-4965-809D-FEF67EFEA62C}"/>
                </a:ext>
              </a:extLst>
            </p:cNvPr>
            <p:cNvSpPr/>
            <p:nvPr/>
          </p:nvSpPr>
          <p:spPr>
            <a:xfrm>
              <a:off x="7755785" y="3589857"/>
              <a:ext cx="194734" cy="10201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6B07CE-A400-418D-A6D3-8103629FCFD0}"/>
                </a:ext>
              </a:extLst>
            </p:cNvPr>
            <p:cNvSpPr/>
            <p:nvPr/>
          </p:nvSpPr>
          <p:spPr>
            <a:xfrm>
              <a:off x="5203957" y="4006789"/>
              <a:ext cx="385627" cy="2165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84251B-E031-42E3-9EB5-032021E78430}"/>
                </a:ext>
              </a:extLst>
            </p:cNvPr>
            <p:cNvSpPr txBox="1"/>
            <p:nvPr/>
          </p:nvSpPr>
          <p:spPr>
            <a:xfrm>
              <a:off x="6376495" y="4022182"/>
              <a:ext cx="1853105" cy="338554"/>
            </a:xfrm>
            <a:prstGeom prst="rect">
              <a:avLst/>
            </a:prstGeom>
            <a:solidFill>
              <a:srgbClr val="CCFF99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Set Template </a:t>
              </a:r>
              <a:r>
                <a:rPr lang="th-TH" sz="1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ที่เกิดขึ้นจริง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472F11-4E29-4393-8CF9-FC1E032636BC}"/>
                </a:ext>
              </a:extLst>
            </p:cNvPr>
            <p:cNvSpPr txBox="1"/>
            <p:nvPr/>
          </p:nvSpPr>
          <p:spPr>
            <a:xfrm>
              <a:off x="5361986" y="5243362"/>
              <a:ext cx="1665349" cy="430887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FFCC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การกำหนดคู่บัญชี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DAF897-53A8-4817-8D76-05214C1BA1E1}"/>
                </a:ext>
              </a:extLst>
            </p:cNvPr>
            <p:cNvCxnSpPr/>
            <p:nvPr/>
          </p:nvCxnSpPr>
          <p:spPr>
            <a:xfrm>
              <a:off x="4267200" y="3734837"/>
              <a:ext cx="0" cy="1804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A22EAC6-7EAC-435C-B726-B68AA345CEAA}"/>
                </a:ext>
              </a:extLst>
            </p:cNvPr>
            <p:cNvCxnSpPr/>
            <p:nvPr/>
          </p:nvCxnSpPr>
          <p:spPr>
            <a:xfrm>
              <a:off x="4267200" y="5539053"/>
              <a:ext cx="10947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FA71BC0-955F-449E-B474-DA2F87E89CFD}"/>
              </a:ext>
            </a:extLst>
          </p:cNvPr>
          <p:cNvSpPr/>
          <p:nvPr/>
        </p:nvSpPr>
        <p:spPr>
          <a:xfrm>
            <a:off x="3550863" y="1312677"/>
            <a:ext cx="259138" cy="216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95F103-46B3-413D-9F9D-CDD39DBF14CC}"/>
              </a:ext>
            </a:extLst>
          </p:cNvPr>
          <p:cNvSpPr/>
          <p:nvPr/>
        </p:nvSpPr>
        <p:spPr>
          <a:xfrm>
            <a:off x="3860798" y="1249628"/>
            <a:ext cx="323949" cy="30501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24212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43590-B644-4529-BD1F-96C884DB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7" y="431800"/>
            <a:ext cx="11023600" cy="6104467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64897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4AE4B-84A6-47E5-BD04-EE2444E6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56733"/>
            <a:ext cx="11040533" cy="5511800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075991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9F976-B09C-4C3F-8438-47F4EFC9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347133"/>
            <a:ext cx="11218333" cy="6206067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80420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78669-7A7E-49D1-89C8-7EB87C10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48" y="423336"/>
            <a:ext cx="10729619" cy="5960533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1614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BBAEC-8FE2-4079-A6FD-685C26AA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567266"/>
            <a:ext cx="10083800" cy="60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10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110F2-FF77-4033-B707-77658E0ED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69" y="287867"/>
            <a:ext cx="885486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19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71D2C-A06F-4ECD-ADC8-FCBDD7D3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418680"/>
            <a:ext cx="9354856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6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4020E35F-1EE3-4829-8FE0-C5289E17F35C}"/>
              </a:ext>
            </a:extLst>
          </p:cNvPr>
          <p:cNvSpPr/>
          <p:nvPr/>
        </p:nvSpPr>
        <p:spPr>
          <a:xfrm>
            <a:off x="6714067" y="5985933"/>
            <a:ext cx="245533" cy="18626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14CA72-6D9C-4963-886B-30B1018F8E62}"/>
              </a:ext>
            </a:extLst>
          </p:cNvPr>
          <p:cNvGrpSpPr/>
          <p:nvPr/>
        </p:nvGrpSpPr>
        <p:grpSpPr>
          <a:xfrm>
            <a:off x="550334" y="245533"/>
            <a:ext cx="11285108" cy="6309002"/>
            <a:chOff x="550334" y="245533"/>
            <a:chExt cx="11285108" cy="63090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9EC945-2E74-41B3-A303-E742D2129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334" y="1664899"/>
              <a:ext cx="11285108" cy="4889636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07587D-15DB-45EF-AB1E-911D45437FEC}"/>
                </a:ext>
              </a:extLst>
            </p:cNvPr>
            <p:cNvSpPr txBox="1"/>
            <p:nvPr/>
          </p:nvSpPr>
          <p:spPr>
            <a:xfrm>
              <a:off x="1794933" y="245533"/>
              <a:ext cx="8830734" cy="553998"/>
            </a:xfrm>
            <a:custGeom>
              <a:avLst/>
              <a:gdLst>
                <a:gd name="connsiteX0" fmla="*/ 0 w 8830734"/>
                <a:gd name="connsiteY0" fmla="*/ 0 h 553998"/>
                <a:gd name="connsiteX1" fmla="*/ 8830734 w 8830734"/>
                <a:gd name="connsiteY1" fmla="*/ 0 h 553998"/>
                <a:gd name="connsiteX2" fmla="*/ 8830734 w 8830734"/>
                <a:gd name="connsiteY2" fmla="*/ 553998 h 553998"/>
                <a:gd name="connsiteX3" fmla="*/ 0 w 8830734"/>
                <a:gd name="connsiteY3" fmla="*/ 553998 h 553998"/>
                <a:gd name="connsiteX4" fmla="*/ 0 w 8830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734" h="553998" extrusionOk="0">
                  <a:moveTo>
                    <a:pt x="0" y="0"/>
                  </a:moveTo>
                  <a:cubicBezTo>
                    <a:pt x="1051925" y="-5264"/>
                    <a:pt x="4787528" y="84467"/>
                    <a:pt x="8830734" y="0"/>
                  </a:cubicBezTo>
                  <a:cubicBezTo>
                    <a:pt x="8835356" y="60392"/>
                    <a:pt x="8790381" y="357194"/>
                    <a:pt x="8830734" y="553998"/>
                  </a:cubicBezTo>
                  <a:cubicBezTo>
                    <a:pt x="6602805" y="660318"/>
                    <a:pt x="1914687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ECC08B-C7B6-4A8B-BD63-2D70BC518EBF}"/>
                </a:ext>
              </a:extLst>
            </p:cNvPr>
            <p:cNvSpPr txBox="1"/>
            <p:nvPr/>
          </p:nvSpPr>
          <p:spPr>
            <a:xfrm>
              <a:off x="4961468" y="5486400"/>
              <a:ext cx="4140200" cy="446276"/>
            </a:xfrm>
            <a:custGeom>
              <a:avLst/>
              <a:gdLst>
                <a:gd name="connsiteX0" fmla="*/ 0 w 4140200"/>
                <a:gd name="connsiteY0" fmla="*/ 0 h 446276"/>
                <a:gd name="connsiteX1" fmla="*/ 4140200 w 4140200"/>
                <a:gd name="connsiteY1" fmla="*/ 0 h 446276"/>
                <a:gd name="connsiteX2" fmla="*/ 4140200 w 4140200"/>
                <a:gd name="connsiteY2" fmla="*/ 446276 h 446276"/>
                <a:gd name="connsiteX3" fmla="*/ 0 w 4140200"/>
                <a:gd name="connsiteY3" fmla="*/ 446276 h 446276"/>
                <a:gd name="connsiteX4" fmla="*/ 0 w 4140200"/>
                <a:gd name="connsiteY4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200" h="446276" fill="none" extrusionOk="0">
                  <a:moveTo>
                    <a:pt x="0" y="0"/>
                  </a:moveTo>
                  <a:cubicBezTo>
                    <a:pt x="428599" y="-166595"/>
                    <a:pt x="2432571" y="27146"/>
                    <a:pt x="4140200" y="0"/>
                  </a:cubicBezTo>
                  <a:cubicBezTo>
                    <a:pt x="4104299" y="90778"/>
                    <a:pt x="4141006" y="311240"/>
                    <a:pt x="4140200" y="446276"/>
                  </a:cubicBezTo>
                  <a:cubicBezTo>
                    <a:pt x="2835945" y="443098"/>
                    <a:pt x="1982269" y="325203"/>
                    <a:pt x="0" y="446276"/>
                  </a:cubicBezTo>
                  <a:cubicBezTo>
                    <a:pt x="8727" y="311888"/>
                    <a:pt x="-4223" y="170714"/>
                    <a:pt x="0" y="0"/>
                  </a:cubicBezTo>
                  <a:close/>
                </a:path>
                <a:path w="4140200" h="446276" stroke="0" extrusionOk="0">
                  <a:moveTo>
                    <a:pt x="0" y="0"/>
                  </a:moveTo>
                  <a:cubicBezTo>
                    <a:pt x="1978980" y="-78240"/>
                    <a:pt x="2881612" y="-32827"/>
                    <a:pt x="4140200" y="0"/>
                  </a:cubicBezTo>
                  <a:cubicBezTo>
                    <a:pt x="4175697" y="125240"/>
                    <a:pt x="4122857" y="331602"/>
                    <a:pt x="4140200" y="446276"/>
                  </a:cubicBezTo>
                  <a:cubicBezTo>
                    <a:pt x="3515302" y="374281"/>
                    <a:pt x="1462513" y="406332"/>
                    <a:pt x="0" y="446276"/>
                  </a:cubicBezTo>
                  <a:cubicBezTo>
                    <a:pt x="-6479" y="253041"/>
                    <a:pt x="-8257" y="10229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629071229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เมื่อได้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แล้วให้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 Click</a:t>
              </a:r>
              <a:endPara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D306F-E2AD-4AAB-A7CF-08D80B038B2B}"/>
                </a:ext>
              </a:extLst>
            </p:cNvPr>
            <p:cNvSpPr txBox="1"/>
            <p:nvPr/>
          </p:nvSpPr>
          <p:spPr>
            <a:xfrm>
              <a:off x="4060000" y="968454"/>
              <a:ext cx="3902179" cy="446276"/>
            </a:xfrm>
            <a:custGeom>
              <a:avLst/>
              <a:gdLst>
                <a:gd name="connsiteX0" fmla="*/ 0 w 3902179"/>
                <a:gd name="connsiteY0" fmla="*/ 0 h 446276"/>
                <a:gd name="connsiteX1" fmla="*/ 3902179 w 3902179"/>
                <a:gd name="connsiteY1" fmla="*/ 0 h 446276"/>
                <a:gd name="connsiteX2" fmla="*/ 3902179 w 3902179"/>
                <a:gd name="connsiteY2" fmla="*/ 446276 h 446276"/>
                <a:gd name="connsiteX3" fmla="*/ 0 w 3902179"/>
                <a:gd name="connsiteY3" fmla="*/ 446276 h 446276"/>
                <a:gd name="connsiteX4" fmla="*/ 0 w 3902179"/>
                <a:gd name="connsiteY4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2179" h="446276" fill="none" extrusionOk="0">
                  <a:moveTo>
                    <a:pt x="0" y="0"/>
                  </a:moveTo>
                  <a:cubicBezTo>
                    <a:pt x="1213026" y="-157056"/>
                    <a:pt x="2856375" y="160475"/>
                    <a:pt x="3902179" y="0"/>
                  </a:cubicBezTo>
                  <a:cubicBezTo>
                    <a:pt x="3883082" y="111905"/>
                    <a:pt x="3880745" y="241901"/>
                    <a:pt x="3902179" y="446276"/>
                  </a:cubicBezTo>
                  <a:cubicBezTo>
                    <a:pt x="2226937" y="496715"/>
                    <a:pt x="1338030" y="541110"/>
                    <a:pt x="0" y="446276"/>
                  </a:cubicBezTo>
                  <a:cubicBezTo>
                    <a:pt x="31120" y="360106"/>
                    <a:pt x="861" y="161010"/>
                    <a:pt x="0" y="0"/>
                  </a:cubicBezTo>
                  <a:close/>
                </a:path>
                <a:path w="3902179" h="446276" stroke="0" extrusionOk="0">
                  <a:moveTo>
                    <a:pt x="0" y="0"/>
                  </a:moveTo>
                  <a:cubicBezTo>
                    <a:pt x="1626792" y="-159213"/>
                    <a:pt x="3105563" y="-169427"/>
                    <a:pt x="3902179" y="0"/>
                  </a:cubicBezTo>
                  <a:cubicBezTo>
                    <a:pt x="3875071" y="115558"/>
                    <a:pt x="3929026" y="354826"/>
                    <a:pt x="3902179" y="446276"/>
                  </a:cubicBezTo>
                  <a:cubicBezTo>
                    <a:pt x="2680306" y="611234"/>
                    <a:pt x="1001724" y="390280"/>
                    <a:pt x="0" y="446276"/>
                  </a:cubicBezTo>
                  <a:cubicBezTo>
                    <a:pt x="-36329" y="317857"/>
                    <a:pt x="3490" y="162853"/>
                    <a:pt x="0" y="0"/>
                  </a:cubicBezTo>
                  <a:close/>
                </a:path>
              </a:pathLst>
            </a:custGeom>
            <a:ln>
              <a:solidFill>
                <a:srgbClr val="FF00FF"/>
              </a:solidFill>
              <a:extLst>
                <a:ext uri="{C807C97D-BFC1-408E-A445-0C87EB9F89A2}">
                  <ask:lineSketchStyleProps xmlns:ask="http://schemas.microsoft.com/office/drawing/2018/sketchyshapes" sd="251807230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การค้นหาบัญชีที่ต้องการสร้าง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TEMPLEAT </a:t>
              </a:r>
              <a:endParaRPr lang="th-TH" sz="23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864C8A-BF31-4EE8-952F-53735FBF6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791" y="3381555"/>
              <a:ext cx="2348159" cy="609602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6CB54A30-8462-4892-A298-F2973522E878}"/>
                </a:ext>
              </a:extLst>
            </p:cNvPr>
            <p:cNvSpPr/>
            <p:nvPr/>
          </p:nvSpPr>
          <p:spPr>
            <a:xfrm>
              <a:off x="6714067" y="5932676"/>
              <a:ext cx="118643" cy="239524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88477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50D4632-BDAA-40C8-A087-529E995C9036}"/>
              </a:ext>
            </a:extLst>
          </p:cNvPr>
          <p:cNvGrpSpPr/>
          <p:nvPr/>
        </p:nvGrpSpPr>
        <p:grpSpPr>
          <a:xfrm>
            <a:off x="508000" y="245533"/>
            <a:ext cx="11175999" cy="6333067"/>
            <a:chOff x="508000" y="245533"/>
            <a:chExt cx="11175999" cy="63330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74C70-AD83-4F53-96C0-649E08D66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" y="998403"/>
              <a:ext cx="11175999" cy="5580197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E8466-83B1-486A-A5A3-B9AE040A2DC5}"/>
                </a:ext>
              </a:extLst>
            </p:cNvPr>
            <p:cNvSpPr txBox="1"/>
            <p:nvPr/>
          </p:nvSpPr>
          <p:spPr>
            <a:xfrm>
              <a:off x="5638801" y="3170471"/>
              <a:ext cx="4902199" cy="723521"/>
            </a:xfrm>
            <a:custGeom>
              <a:avLst/>
              <a:gdLst>
                <a:gd name="connsiteX0" fmla="*/ 0 w 4902199"/>
                <a:gd name="connsiteY0" fmla="*/ 0 h 723521"/>
                <a:gd name="connsiteX1" fmla="*/ 4902199 w 4902199"/>
                <a:gd name="connsiteY1" fmla="*/ 0 h 723521"/>
                <a:gd name="connsiteX2" fmla="*/ 4902199 w 4902199"/>
                <a:gd name="connsiteY2" fmla="*/ 723521 h 723521"/>
                <a:gd name="connsiteX3" fmla="*/ 0 w 4902199"/>
                <a:gd name="connsiteY3" fmla="*/ 723521 h 723521"/>
                <a:gd name="connsiteX4" fmla="*/ 0 w 4902199"/>
                <a:gd name="connsiteY4" fmla="*/ 0 h 7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2199" h="723521" fill="none" extrusionOk="0">
                  <a:moveTo>
                    <a:pt x="0" y="0"/>
                  </a:moveTo>
                  <a:cubicBezTo>
                    <a:pt x="2235076" y="-138221"/>
                    <a:pt x="3273710" y="73404"/>
                    <a:pt x="4902199" y="0"/>
                  </a:cubicBezTo>
                  <a:cubicBezTo>
                    <a:pt x="4934742" y="123388"/>
                    <a:pt x="4872575" y="482579"/>
                    <a:pt x="4902199" y="723521"/>
                  </a:cubicBezTo>
                  <a:cubicBezTo>
                    <a:pt x="2991432" y="689741"/>
                    <a:pt x="1978257" y="623252"/>
                    <a:pt x="0" y="723521"/>
                  </a:cubicBezTo>
                  <a:cubicBezTo>
                    <a:pt x="29763" y="406357"/>
                    <a:pt x="63058" y="90108"/>
                    <a:pt x="0" y="0"/>
                  </a:cubicBezTo>
                  <a:close/>
                </a:path>
                <a:path w="4902199" h="723521" stroke="0" extrusionOk="0">
                  <a:moveTo>
                    <a:pt x="0" y="0"/>
                  </a:moveTo>
                  <a:cubicBezTo>
                    <a:pt x="517502" y="-69528"/>
                    <a:pt x="3623211" y="-22671"/>
                    <a:pt x="4902199" y="0"/>
                  </a:cubicBezTo>
                  <a:cubicBezTo>
                    <a:pt x="4933126" y="163981"/>
                    <a:pt x="4921201" y="646564"/>
                    <a:pt x="4902199" y="723521"/>
                  </a:cubicBezTo>
                  <a:cubicBezTo>
                    <a:pt x="3382584" y="848841"/>
                    <a:pt x="2110964" y="844813"/>
                    <a:pt x="0" y="723521"/>
                  </a:cubicBezTo>
                  <a:cubicBezTo>
                    <a:pt x="-25372" y="514938"/>
                    <a:pt x="60305" y="97134"/>
                    <a:pt x="0" y="0"/>
                  </a:cubicBezTo>
                  <a:close/>
                </a:path>
              </a:pathLst>
            </a:custGeom>
            <a:solidFill>
              <a:srgbClr val="FFFFDD"/>
            </a:solidFill>
            <a:ln w="190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34643571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เมื่อเลือกได้แล้วจะขึ้นมาที่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Detail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ในช่องนี้ พร้อมทั้งใส่คำอธิบายรายการในช่อง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Description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7535F7-15AD-4DDA-8BCD-F45567170696}"/>
                </a:ext>
              </a:extLst>
            </p:cNvPr>
            <p:cNvSpPr/>
            <p:nvPr/>
          </p:nvSpPr>
          <p:spPr>
            <a:xfrm>
              <a:off x="3838698" y="1188851"/>
              <a:ext cx="530101" cy="510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BE3B2B-17A8-4316-9D96-2BDA6BB5539B}"/>
                </a:ext>
              </a:extLst>
            </p:cNvPr>
            <p:cNvSpPr txBox="1"/>
            <p:nvPr/>
          </p:nvSpPr>
          <p:spPr>
            <a:xfrm>
              <a:off x="1659466" y="245533"/>
              <a:ext cx="9211734" cy="566234"/>
            </a:xfrm>
            <a:custGeom>
              <a:avLst/>
              <a:gdLst>
                <a:gd name="connsiteX0" fmla="*/ 0 w 9211734"/>
                <a:gd name="connsiteY0" fmla="*/ 0 h 566234"/>
                <a:gd name="connsiteX1" fmla="*/ 9211734 w 9211734"/>
                <a:gd name="connsiteY1" fmla="*/ 0 h 566234"/>
                <a:gd name="connsiteX2" fmla="*/ 9211734 w 9211734"/>
                <a:gd name="connsiteY2" fmla="*/ 566234 h 566234"/>
                <a:gd name="connsiteX3" fmla="*/ 0 w 9211734"/>
                <a:gd name="connsiteY3" fmla="*/ 566234 h 566234"/>
                <a:gd name="connsiteX4" fmla="*/ 0 w 9211734"/>
                <a:gd name="connsiteY4" fmla="*/ 0 h 5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6234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9271" y="110483"/>
                    <a:pt x="9195011" y="472840"/>
                    <a:pt x="9211734" y="566234"/>
                  </a:cubicBezTo>
                  <a:cubicBezTo>
                    <a:pt x="7402905" y="672554"/>
                    <a:pt x="1976473" y="558585"/>
                    <a:pt x="0" y="566234"/>
                  </a:cubicBezTo>
                  <a:cubicBezTo>
                    <a:pt x="-47500" y="389927"/>
                    <a:pt x="34740" y="27192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7EE14C-0E9F-4E02-8864-508F3174C862}"/>
                </a:ext>
              </a:extLst>
            </p:cNvPr>
            <p:cNvSpPr/>
            <p:nvPr/>
          </p:nvSpPr>
          <p:spPr>
            <a:xfrm>
              <a:off x="5161620" y="4098516"/>
              <a:ext cx="385627" cy="2213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CB8DD4-C1D1-42C6-B456-16F843B9F891}"/>
                </a:ext>
              </a:extLst>
            </p:cNvPr>
            <p:cNvSpPr/>
            <p:nvPr/>
          </p:nvSpPr>
          <p:spPr>
            <a:xfrm>
              <a:off x="5314024" y="4403446"/>
              <a:ext cx="2949443" cy="1042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B3B960-0A18-4FB0-9AF4-07A83ED22F60}"/>
                </a:ext>
              </a:extLst>
            </p:cNvPr>
            <p:cNvSpPr/>
            <p:nvPr/>
          </p:nvSpPr>
          <p:spPr>
            <a:xfrm>
              <a:off x="5177450" y="3705309"/>
              <a:ext cx="323949" cy="311755"/>
            </a:xfrm>
            <a:prstGeom prst="ellipse">
              <a:avLst/>
            </a:prstGeom>
            <a:solidFill>
              <a:srgbClr val="CCFF33"/>
            </a:solidFill>
            <a:ln>
              <a:solidFill>
                <a:srgbClr val="00B05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775B5B-4BA0-49A4-96A0-81AD57B1F0F9}"/>
                </a:ext>
              </a:extLst>
            </p:cNvPr>
            <p:cNvSpPr txBox="1"/>
            <p:nvPr/>
          </p:nvSpPr>
          <p:spPr>
            <a:xfrm>
              <a:off x="3536850" y="1806707"/>
              <a:ext cx="1777174" cy="400110"/>
            </a:xfrm>
            <a:custGeom>
              <a:avLst/>
              <a:gdLst>
                <a:gd name="connsiteX0" fmla="*/ 0 w 1777174"/>
                <a:gd name="connsiteY0" fmla="*/ 0 h 400110"/>
                <a:gd name="connsiteX1" fmla="*/ 1777174 w 1777174"/>
                <a:gd name="connsiteY1" fmla="*/ 0 h 400110"/>
                <a:gd name="connsiteX2" fmla="*/ 1777174 w 1777174"/>
                <a:gd name="connsiteY2" fmla="*/ 400110 h 400110"/>
                <a:gd name="connsiteX3" fmla="*/ 0 w 1777174"/>
                <a:gd name="connsiteY3" fmla="*/ 400110 h 400110"/>
                <a:gd name="connsiteX4" fmla="*/ 0 w 1777174"/>
                <a:gd name="connsiteY4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7174" h="400110" fill="none" extrusionOk="0">
                  <a:moveTo>
                    <a:pt x="0" y="0"/>
                  </a:moveTo>
                  <a:cubicBezTo>
                    <a:pt x="192433" y="-142237"/>
                    <a:pt x="1136745" y="-75778"/>
                    <a:pt x="1777174" y="0"/>
                  </a:cubicBezTo>
                  <a:cubicBezTo>
                    <a:pt x="1805428" y="161415"/>
                    <a:pt x="1801884" y="226896"/>
                    <a:pt x="1777174" y="400110"/>
                  </a:cubicBezTo>
                  <a:cubicBezTo>
                    <a:pt x="1319702" y="335683"/>
                    <a:pt x="428747" y="537030"/>
                    <a:pt x="0" y="400110"/>
                  </a:cubicBezTo>
                  <a:cubicBezTo>
                    <a:pt x="-4823" y="276343"/>
                    <a:pt x="12973" y="155914"/>
                    <a:pt x="0" y="0"/>
                  </a:cubicBezTo>
                  <a:close/>
                </a:path>
                <a:path w="1777174" h="400110" stroke="0" extrusionOk="0">
                  <a:moveTo>
                    <a:pt x="0" y="0"/>
                  </a:moveTo>
                  <a:cubicBezTo>
                    <a:pt x="393620" y="-56297"/>
                    <a:pt x="1109707" y="68199"/>
                    <a:pt x="1777174" y="0"/>
                  </a:cubicBezTo>
                  <a:cubicBezTo>
                    <a:pt x="1757409" y="53108"/>
                    <a:pt x="1746819" y="330817"/>
                    <a:pt x="1777174" y="400110"/>
                  </a:cubicBezTo>
                  <a:cubicBezTo>
                    <a:pt x="1596519" y="386891"/>
                    <a:pt x="563500" y="278107"/>
                    <a:pt x="0" y="400110"/>
                  </a:cubicBezTo>
                  <a:cubicBezTo>
                    <a:pt x="31716" y="326495"/>
                    <a:pt x="-13607" y="161515"/>
                    <a:pt x="0" y="0"/>
                  </a:cubicBezTo>
                  <a:close/>
                </a:path>
              </a:pathLst>
            </a:custGeom>
            <a:solidFill>
              <a:srgbClr val="FFFFDD"/>
            </a:solidFill>
            <a:ln w="190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01575608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2. แล้วทำการ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D97FF9-ECA9-4E1D-91DF-B86B48A368DA}"/>
                </a:ext>
              </a:extLst>
            </p:cNvPr>
            <p:cNvSpPr/>
            <p:nvPr/>
          </p:nvSpPr>
          <p:spPr>
            <a:xfrm>
              <a:off x="3413153" y="1220705"/>
              <a:ext cx="323949" cy="311755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00B05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5DC7AA-A364-49DD-A1DB-A08C8912F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258" y="2819398"/>
              <a:ext cx="2348159" cy="609602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679FD89-D856-469D-9DE7-D9133B3C2103}"/>
                </a:ext>
              </a:extLst>
            </p:cNvPr>
            <p:cNvCxnSpPr/>
            <p:nvPr/>
          </p:nvCxnSpPr>
          <p:spPr>
            <a:xfrm>
              <a:off x="7382933" y="3893992"/>
              <a:ext cx="0" cy="4258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866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2952</Words>
  <Application>Microsoft Office PowerPoint</Application>
  <PresentationFormat>Widescreen</PresentationFormat>
  <Paragraphs>375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5011_thE_Little_Uki_noworry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Narumon Sroithong</dc:creator>
  <cp:lastModifiedBy>Narumon Sroithong</cp:lastModifiedBy>
  <cp:revision>279</cp:revision>
  <cp:lastPrinted>2024-08-10T09:00:28Z</cp:lastPrinted>
  <dcterms:created xsi:type="dcterms:W3CDTF">2024-08-03T01:51:56Z</dcterms:created>
  <dcterms:modified xsi:type="dcterms:W3CDTF">2025-01-20T06:29:57Z</dcterms:modified>
</cp:coreProperties>
</file>